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1" r:id="rId5"/>
    <p:sldId id="265" r:id="rId6"/>
    <p:sldId id="260" r:id="rId7"/>
    <p:sldId id="264" r:id="rId8"/>
    <p:sldId id="266" r:id="rId9"/>
    <p:sldId id="262" r:id="rId10"/>
    <p:sldId id="263" r:id="rId11"/>
    <p:sldId id="259" r:id="rId12"/>
    <p:sldId id="267" r:id="rId13"/>
    <p:sldId id="268" r:id="rId14"/>
    <p:sldId id="269" r:id="rId15"/>
    <p:sldId id="271" r:id="rId16"/>
    <p:sldId id="270" r:id="rId17"/>
    <p:sldId id="275" r:id="rId18"/>
    <p:sldId id="272" r:id="rId19"/>
    <p:sldId id="273" r:id="rId20"/>
    <p:sldId id="274" r:id="rId21"/>
    <p:sldId id="277" r:id="rId22"/>
    <p:sldId id="281" r:id="rId23"/>
    <p:sldId id="279"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9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87" autoAdjust="0"/>
  </p:normalViewPr>
  <p:slideViewPr>
    <p:cSldViewPr>
      <p:cViewPr>
        <p:scale>
          <a:sx n="76" d="100"/>
          <a:sy n="76" d="100"/>
        </p:scale>
        <p:origin x="-1794"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DB3D6D-4F30-4540-BFED-ED5F229FBC40}" type="datetimeFigureOut">
              <a:rPr lang="ru-RU" smtClean="0"/>
              <a:t>19.03.2020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2B1726-967B-4903-837B-1ACF29AF7738}" type="slidenum">
              <a:rPr lang="ru-RU" smtClean="0"/>
              <a:t>‹#›</a:t>
            </a:fld>
            <a:endParaRPr lang="ru-RU"/>
          </a:p>
        </p:txBody>
      </p:sp>
    </p:spTree>
    <p:extLst>
      <p:ext uri="{BB962C8B-B14F-4D97-AF65-F5344CB8AC3E}">
        <p14:creationId xmlns:p14="http://schemas.microsoft.com/office/powerpoint/2010/main" val="11347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eaLnBrk="1" hangingPunct="1">
              <a:spcBef>
                <a:spcPct val="0"/>
              </a:spcBef>
            </a:pPr>
            <a:r>
              <a:rPr lang="en-US" dirty="0" smtClean="0"/>
              <a:t>This diagram shows an example of a tick life cycle. The eggs hatch in the spring and develop into larvae. The larvae feed on birds and small mammals. If these birds and small mammals have a pathogen in their bloodstream, the tick will ingest this pathogen as they feed on the animal’s blood. Through the fall and winter the larvae develop further and emerges as nymphs in the following spring. As nymphs, the ticks will feed on larger mammals including deer and humans throughout the spring and summer. If the tick was infected with a pathogen at the larval stage while feeding on a bird or small mammal, it will pass this pathogen on to its next host, such as a human, as it feeds in the nymph stage. The nymph develops into an adult which can also feed on larger mammals and eventually lay eggs to start the life cycle over.</a:t>
            </a:r>
          </a:p>
          <a:p>
            <a:pPr eaLnBrk="1" hangingPunct="1">
              <a:spcBef>
                <a:spcPct val="0"/>
              </a:spcBef>
            </a:pPr>
            <a:endParaRPr lang="en-US" dirty="0" smtClean="0"/>
          </a:p>
          <a:p>
            <a:pPr eaLnBrk="1" hangingPunct="1">
              <a:spcBef>
                <a:spcPct val="0"/>
              </a:spcBef>
            </a:pPr>
            <a:r>
              <a:rPr lang="en-US" dirty="0" smtClean="0"/>
              <a:t>The birds and wild mammals that ticks feed on actually serve as reservoirs for the pathogens of </a:t>
            </a:r>
            <a:r>
              <a:rPr lang="en-US" dirty="0" err="1" smtClean="0"/>
              <a:t>tickborne</a:t>
            </a:r>
            <a:r>
              <a:rPr lang="en-US" dirty="0" smtClean="0"/>
              <a:t> diseases and are a necessary part in the transmission of these diseases. In contrast, humans generally act as incidental or dead-end hosts and do not further propagate the transmission of </a:t>
            </a:r>
            <a:r>
              <a:rPr lang="en-US" dirty="0" err="1" smtClean="0"/>
              <a:t>tickborne</a:t>
            </a:r>
            <a:r>
              <a:rPr lang="en-US" dirty="0" smtClean="0"/>
              <a:t> diseases.</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Hard ticks that transmit </a:t>
            </a:r>
            <a:r>
              <a:rPr lang="en-US" dirty="0" err="1" smtClean="0"/>
              <a:t>tickborne</a:t>
            </a:r>
            <a:r>
              <a:rPr lang="en-US" dirty="0" smtClean="0"/>
              <a:t> diseases have four life stages: egg, six legged larvae, eight legged nymph, and adults. Most tick species prefer to feed on different hosts at each of these life stages. Ticks can feed on a variety of animals including mammals, birds, reptiles, and amphibians.</a:t>
            </a:r>
          </a:p>
          <a:p>
            <a:endParaRPr lang="ru-RU" dirty="0"/>
          </a:p>
        </p:txBody>
      </p:sp>
      <p:sp>
        <p:nvSpPr>
          <p:cNvPr id="4" name="Номер слайда 3"/>
          <p:cNvSpPr>
            <a:spLocks noGrp="1"/>
          </p:cNvSpPr>
          <p:nvPr>
            <p:ph type="sldNum" sz="quarter" idx="10"/>
          </p:nvPr>
        </p:nvSpPr>
        <p:spPr/>
        <p:txBody>
          <a:bodyPr/>
          <a:lstStyle/>
          <a:p>
            <a:fld id="{492B1726-967B-4903-837B-1ACF29AF7738}" type="slidenum">
              <a:rPr lang="ru-RU" smtClean="0"/>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3 EURO, 5 in Russia</a:t>
            </a:r>
            <a:endParaRPr lang="ru-RU" dirty="0"/>
          </a:p>
        </p:txBody>
      </p:sp>
      <p:sp>
        <p:nvSpPr>
          <p:cNvPr id="4" name="Номер слайда 3"/>
          <p:cNvSpPr>
            <a:spLocks noGrp="1"/>
          </p:cNvSpPr>
          <p:nvPr>
            <p:ph type="sldNum" sz="quarter" idx="10"/>
          </p:nvPr>
        </p:nvSpPr>
        <p:spPr/>
        <p:txBody>
          <a:bodyPr/>
          <a:lstStyle/>
          <a:p>
            <a:fld id="{492B1726-967B-4903-837B-1ACF29AF7738}" type="slidenum">
              <a:rPr lang="ru-RU" smtClean="0"/>
              <a:t>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After the tick bite, the virus replicates in subcutaneous tissues</a:t>
            </a:r>
            <a:r>
              <a:rPr lang="ru-R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Dendritic</a:t>
            </a:r>
            <a:r>
              <a:rPr lang="en-US" sz="1200" kern="1200" baseline="0" dirty="0" smtClean="0">
                <a:solidFill>
                  <a:schemeClr val="tx1"/>
                </a:solidFill>
                <a:latin typeface="+mn-lt"/>
                <a:ea typeface="+mn-ea"/>
                <a:cs typeface="+mn-cs"/>
              </a:rPr>
              <a:t> cells in the</a:t>
            </a:r>
          </a:p>
          <a:p>
            <a:r>
              <a:rPr lang="en-US" sz="1200" kern="1200" baseline="0" dirty="0" smtClean="0">
                <a:solidFill>
                  <a:schemeClr val="tx1"/>
                </a:solidFill>
                <a:latin typeface="+mn-lt"/>
                <a:ea typeface="+mn-ea"/>
                <a:cs typeface="+mn-cs"/>
              </a:rPr>
              <a:t>skin are likely to serve as a vehicle for the transport of the virus to draining lymph nodes</a:t>
            </a:r>
            <a:r>
              <a:rPr lang="ru-RU" sz="1200" kern="1200" baseline="0" dirty="0" smtClean="0">
                <a:solidFill>
                  <a:schemeClr val="tx1"/>
                </a:solidFill>
                <a:latin typeface="+mn-lt"/>
                <a:ea typeface="+mn-ea"/>
                <a:cs typeface="+mn-cs"/>
              </a:rPr>
              <a: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lymph nodes play an important part in the pathogenesis of TBE.</a:t>
            </a:r>
          </a:p>
          <a:p>
            <a:r>
              <a:rPr lang="en-US" sz="1200" kern="1200" baseline="0" dirty="0" smtClean="0">
                <a:solidFill>
                  <a:schemeClr val="tx1"/>
                </a:solidFill>
                <a:latin typeface="+mn-lt"/>
                <a:ea typeface="+mn-ea"/>
                <a:cs typeface="+mn-cs"/>
              </a:rPr>
              <a:t>However, virus replication is not accompanied by any virus-specific histological changes</a:t>
            </a:r>
          </a:p>
          <a:p>
            <a:r>
              <a:rPr lang="en-US" sz="1200" kern="1200" baseline="0" dirty="0" smtClean="0">
                <a:solidFill>
                  <a:schemeClr val="tx1"/>
                </a:solidFill>
                <a:latin typeface="+mn-lt"/>
                <a:ea typeface="+mn-ea"/>
                <a:cs typeface="+mn-cs"/>
              </a:rPr>
              <a:t>including any destruction of cells in the nodes</a:t>
            </a:r>
            <a:r>
              <a:rPr lang="ru-R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Massive viral multiplication in the nodes leads to the spreading of virus into the blood</a:t>
            </a:r>
          </a:p>
          <a:p>
            <a:r>
              <a:rPr lang="en-US" sz="1200" kern="1200" baseline="0" dirty="0" smtClean="0">
                <a:solidFill>
                  <a:schemeClr val="tx1"/>
                </a:solidFill>
                <a:latin typeface="+mn-lt"/>
                <a:ea typeface="+mn-ea"/>
                <a:cs typeface="+mn-cs"/>
              </a:rPr>
              <a:t>stream and induction of </a:t>
            </a:r>
            <a:r>
              <a:rPr lang="en-US" sz="1200" kern="1200" baseline="0" dirty="0" err="1" smtClean="0">
                <a:solidFill>
                  <a:schemeClr val="tx1"/>
                </a:solidFill>
                <a:latin typeface="+mn-lt"/>
                <a:ea typeface="+mn-ea"/>
                <a:cs typeface="+mn-cs"/>
              </a:rPr>
              <a:t>viremia</a:t>
            </a:r>
            <a:r>
              <a:rPr lang="en-US" sz="1200" kern="1200" baseline="0" dirty="0" smtClean="0">
                <a:solidFill>
                  <a:schemeClr val="tx1"/>
                </a:solidFill>
                <a:latin typeface="+mn-lt"/>
                <a:ea typeface="+mn-ea"/>
                <a:cs typeface="+mn-cs"/>
              </a:rPr>
              <a:t>. Temporary </a:t>
            </a:r>
            <a:r>
              <a:rPr lang="en-US" sz="1200" kern="1200" baseline="0" dirty="0" err="1" smtClean="0">
                <a:solidFill>
                  <a:schemeClr val="tx1"/>
                </a:solidFill>
                <a:latin typeface="+mn-lt"/>
                <a:ea typeface="+mn-ea"/>
                <a:cs typeface="+mn-cs"/>
              </a:rPr>
              <a:t>leukopenia</a:t>
            </a:r>
            <a:r>
              <a:rPr lang="en-US" sz="1200" kern="1200" baseline="0" dirty="0" smtClean="0">
                <a:solidFill>
                  <a:schemeClr val="tx1"/>
                </a:solidFill>
                <a:latin typeface="+mn-lt"/>
                <a:ea typeface="+mn-ea"/>
                <a:cs typeface="+mn-cs"/>
              </a:rPr>
              <a:t> in the white</a:t>
            </a:r>
          </a:p>
          <a:p>
            <a:r>
              <a:rPr lang="en-US" sz="1200" kern="1200" baseline="0" dirty="0" smtClean="0">
                <a:solidFill>
                  <a:schemeClr val="tx1"/>
                </a:solidFill>
                <a:latin typeface="+mn-lt"/>
                <a:ea typeface="+mn-ea"/>
                <a:cs typeface="+mn-cs"/>
              </a:rPr>
              <a:t>blood picture is observed. A significant decrease is recorded in all cellular elements. In</a:t>
            </a:r>
          </a:p>
          <a:p>
            <a:r>
              <a:rPr lang="en-US" sz="1200" kern="1200" baseline="0" dirty="0" smtClean="0">
                <a:solidFill>
                  <a:schemeClr val="tx1"/>
                </a:solidFill>
                <a:latin typeface="+mn-lt"/>
                <a:ea typeface="+mn-ea"/>
                <a:cs typeface="+mn-cs"/>
              </a:rPr>
              <a:t>regional lymph nodes, a significant decrease in lymphocytes appears.</a:t>
            </a:r>
          </a:p>
          <a:p>
            <a:r>
              <a:rPr lang="en-US" sz="1200" kern="1200" baseline="0" dirty="0" smtClean="0">
                <a:solidFill>
                  <a:schemeClr val="tx1"/>
                </a:solidFill>
                <a:latin typeface="+mn-lt"/>
                <a:ea typeface="+mn-ea"/>
                <a:cs typeface="+mn-cs"/>
              </a:rPr>
              <a:t>Many </a:t>
            </a:r>
            <a:r>
              <a:rPr lang="en-US" sz="1200" kern="1200" baseline="0" dirty="0" err="1" smtClean="0">
                <a:solidFill>
                  <a:schemeClr val="tx1"/>
                </a:solidFill>
                <a:latin typeface="+mn-lt"/>
                <a:ea typeface="+mn-ea"/>
                <a:cs typeface="+mn-cs"/>
              </a:rPr>
              <a:t>extraneural</a:t>
            </a:r>
            <a:r>
              <a:rPr lang="en-US" sz="1200" kern="1200" baseline="0" dirty="0" smtClean="0">
                <a:solidFill>
                  <a:schemeClr val="tx1"/>
                </a:solidFill>
                <a:latin typeface="+mn-lt"/>
                <a:ea typeface="+mn-ea"/>
                <a:cs typeface="+mn-cs"/>
              </a:rPr>
              <a:t> tissues are infected during the </a:t>
            </a:r>
            <a:r>
              <a:rPr lang="en-US" sz="1200" kern="1200" baseline="0" dirty="0" err="1" smtClean="0">
                <a:solidFill>
                  <a:schemeClr val="tx1"/>
                </a:solidFill>
                <a:latin typeface="+mn-lt"/>
                <a:ea typeface="+mn-ea"/>
                <a:cs typeface="+mn-cs"/>
              </a:rPr>
              <a:t>viremic</a:t>
            </a:r>
            <a:r>
              <a:rPr lang="en-US" sz="1200" kern="1200" baseline="0" dirty="0" smtClean="0">
                <a:solidFill>
                  <a:schemeClr val="tx1"/>
                </a:solidFill>
                <a:latin typeface="+mn-lt"/>
                <a:ea typeface="+mn-ea"/>
                <a:cs typeface="+mn-cs"/>
              </a:rPr>
              <a:t> phase and, subsequently during</a:t>
            </a:r>
          </a:p>
          <a:p>
            <a:r>
              <a:rPr lang="en-US" sz="1200" kern="1200" baseline="0" dirty="0" smtClean="0">
                <a:solidFill>
                  <a:schemeClr val="tx1"/>
                </a:solidFill>
                <a:latin typeface="+mn-lt"/>
                <a:ea typeface="+mn-ea"/>
                <a:cs typeface="+mn-cs"/>
              </a:rPr>
              <a:t>the secondary </a:t>
            </a:r>
            <a:r>
              <a:rPr lang="en-US" sz="1200" kern="1200" baseline="0" dirty="0" err="1" smtClean="0">
                <a:solidFill>
                  <a:schemeClr val="tx1"/>
                </a:solidFill>
                <a:latin typeface="+mn-lt"/>
                <a:ea typeface="+mn-ea"/>
                <a:cs typeface="+mn-cs"/>
              </a:rPr>
              <a:t>viremia</a:t>
            </a:r>
            <a:r>
              <a:rPr lang="en-US" sz="1200" kern="1200" baseline="0" dirty="0" smtClean="0">
                <a:solidFill>
                  <a:schemeClr val="tx1"/>
                </a:solidFill>
                <a:latin typeface="+mn-lt"/>
                <a:ea typeface="+mn-ea"/>
                <a:cs typeface="+mn-cs"/>
              </a:rPr>
              <a:t>, the virus invades the CNS by still unknown mechanism</a:t>
            </a:r>
            <a:r>
              <a:rPr lang="ru-RU" sz="1200" kern="1200" baseline="0" dirty="0" smtClean="0">
                <a:solidFill>
                  <a:schemeClr val="tx1"/>
                </a:solidFill>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492B1726-967B-4903-837B-1ACF29AF7738}" type="slidenum">
              <a:rPr lang="ru-RU" smtClean="0"/>
              <a:t>13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92B1726-967B-4903-837B-1ACF29AF7738}" type="slidenum">
              <a:rPr lang="ru-RU" smtClean="0"/>
              <a:t>16</a:t>
            </a:fld>
            <a:endParaRPr lang="ru-RU"/>
          </a:p>
        </p:txBody>
      </p:sp>
    </p:spTree>
    <p:extLst>
      <p:ext uri="{BB962C8B-B14F-4D97-AF65-F5344CB8AC3E}">
        <p14:creationId xmlns:p14="http://schemas.microsoft.com/office/powerpoint/2010/main" val="1329187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92B1726-967B-4903-837B-1ACF29AF7738}" type="slidenum">
              <a:rPr lang="ru-RU" smtClean="0"/>
              <a:t>19</a:t>
            </a:fld>
            <a:endParaRPr lang="ru-RU"/>
          </a:p>
        </p:txBody>
      </p:sp>
    </p:spTree>
    <p:extLst>
      <p:ext uri="{BB962C8B-B14F-4D97-AF65-F5344CB8AC3E}">
        <p14:creationId xmlns:p14="http://schemas.microsoft.com/office/powerpoint/2010/main" val="38189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01E212D-CBC8-4E27-8865-57601FD7D7EC}" type="slidenum">
              <a:rPr lang="ru-RU" smtClean="0"/>
              <a:t>21</a:t>
            </a:fld>
            <a:endParaRPr lang="ru-RU"/>
          </a:p>
        </p:txBody>
      </p:sp>
    </p:spTree>
    <p:extLst>
      <p:ext uri="{BB962C8B-B14F-4D97-AF65-F5344CB8AC3E}">
        <p14:creationId xmlns:p14="http://schemas.microsoft.com/office/powerpoint/2010/main" val="367222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jpe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0.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Клещ.jpg"/>
          <p:cNvPicPr>
            <a:picLocks noChangeAspect="1"/>
          </p:cNvPicPr>
          <p:nvPr/>
        </p:nvPicPr>
        <p:blipFill>
          <a:blip r:embed="rId2"/>
          <a:stretch>
            <a:fillRect/>
          </a:stretch>
        </p:blipFill>
        <p:spPr>
          <a:xfrm>
            <a:off x="-142908" y="-74804"/>
            <a:ext cx="9429816" cy="4861126"/>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214346" y="5338767"/>
            <a:ext cx="9501254" cy="1519233"/>
          </a:xfrm>
          <a:prstGeom prst="rect">
            <a:avLst/>
          </a:prstGeom>
          <a:noFill/>
          <a:ln w="9525">
            <a:noFill/>
            <a:miter lim="800000"/>
            <a:headEnd/>
            <a:tailEnd/>
          </a:ln>
          <a:effectLst/>
        </p:spPr>
      </p:pic>
      <p:sp>
        <p:nvSpPr>
          <p:cNvPr id="2" name="Заголовок 1"/>
          <p:cNvSpPr>
            <a:spLocks noGrp="1"/>
          </p:cNvSpPr>
          <p:nvPr>
            <p:ph type="ctrTitle"/>
          </p:nvPr>
        </p:nvSpPr>
        <p:spPr>
          <a:xfrm>
            <a:off x="2757470" y="4286256"/>
            <a:ext cx="6386530" cy="1470025"/>
          </a:xfrm>
        </p:spPr>
        <p:txBody>
          <a:bodyPr>
            <a:noAutofit/>
          </a:bodyPr>
          <a:lstStyle/>
          <a:p>
            <a:r>
              <a:rPr lang="en-US" sz="4800" b="1" dirty="0" smtClean="0"/>
              <a:t>Tick-borne encephalitis</a:t>
            </a:r>
            <a:br>
              <a:rPr lang="en-US" sz="4800" b="1" dirty="0" smtClean="0"/>
            </a:br>
            <a:r>
              <a:rPr lang="en-US" sz="4800" b="1" dirty="0" smtClean="0"/>
              <a:t>(TBE)</a:t>
            </a:r>
            <a:endParaRPr lang="ru-RU" sz="4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en-US" b="1" dirty="0" smtClean="0"/>
              <a:t>Tick-borne encephalitis</a:t>
            </a:r>
            <a:endParaRPr lang="ru-RU" dirty="0"/>
          </a:p>
        </p:txBody>
      </p:sp>
      <p:pic>
        <p:nvPicPr>
          <p:cNvPr id="4098" name="Picture 2"/>
          <p:cNvPicPr>
            <a:picLocks noChangeAspect="1" noChangeArrowheads="1"/>
          </p:cNvPicPr>
          <p:nvPr/>
        </p:nvPicPr>
        <p:blipFill>
          <a:blip r:embed="rId2"/>
          <a:srcRect/>
          <a:stretch>
            <a:fillRect/>
          </a:stretch>
        </p:blipFill>
        <p:spPr bwMode="auto">
          <a:xfrm>
            <a:off x="0" y="1142984"/>
            <a:ext cx="9144000" cy="4429156"/>
          </a:xfrm>
          <a:prstGeom prst="rect">
            <a:avLst/>
          </a:prstGeom>
          <a:noFill/>
          <a:ln w="9525">
            <a:noFill/>
            <a:miter lim="800000"/>
            <a:headEnd/>
            <a:tailEnd/>
          </a:ln>
          <a:effectLst/>
        </p:spPr>
      </p:pic>
      <p:pic>
        <p:nvPicPr>
          <p:cNvPr id="5" name="Рисунок 4" descr="Capture.JPG"/>
          <p:cNvPicPr>
            <a:picLocks noChangeAspect="1"/>
          </p:cNvPicPr>
          <p:nvPr/>
        </p:nvPicPr>
        <p:blipFill>
          <a:blip r:embed="rId3"/>
          <a:stretch>
            <a:fillRect/>
          </a:stretch>
        </p:blipFill>
        <p:spPr>
          <a:xfrm>
            <a:off x="5143504" y="1571612"/>
            <a:ext cx="4000496" cy="809625"/>
          </a:xfrm>
          <a:prstGeom prst="rect">
            <a:avLst/>
          </a:prstGeom>
        </p:spPr>
      </p:pic>
      <p:pic>
        <p:nvPicPr>
          <p:cNvPr id="6" name="Picture 2"/>
          <p:cNvPicPr>
            <a:picLocks noChangeAspect="1" noChangeArrowheads="1"/>
          </p:cNvPicPr>
          <p:nvPr/>
        </p:nvPicPr>
        <p:blipFill>
          <a:blip r:embed="rId4"/>
          <a:srcRect/>
          <a:stretch>
            <a:fillRect/>
          </a:stretch>
        </p:blipFill>
        <p:spPr bwMode="auto">
          <a:xfrm>
            <a:off x="0" y="5338767"/>
            <a:ext cx="9144000" cy="15192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5338767"/>
            <a:ext cx="9144000" cy="1519233"/>
          </a:xfrm>
          <a:prstGeom prst="rect">
            <a:avLst/>
          </a:prstGeom>
          <a:noFill/>
          <a:ln w="9525">
            <a:noFill/>
            <a:miter lim="800000"/>
            <a:headEnd/>
            <a:tailEnd/>
          </a:ln>
          <a:effectLst/>
        </p:spPr>
      </p:pic>
      <p:pic>
        <p:nvPicPr>
          <p:cNvPr id="4" name="Рисунок 3" descr="клещевой энцефалит.JPG"/>
          <p:cNvPicPr>
            <a:picLocks noChangeAspect="1"/>
          </p:cNvPicPr>
          <p:nvPr/>
        </p:nvPicPr>
        <p:blipFill>
          <a:blip r:embed="rId3"/>
          <a:stretch>
            <a:fillRect/>
          </a:stretch>
        </p:blipFill>
        <p:spPr>
          <a:xfrm>
            <a:off x="0" y="0"/>
            <a:ext cx="9144000" cy="578645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persulcatus.jpg"/>
          <p:cNvPicPr>
            <a:picLocks noChangeAspect="1"/>
          </p:cNvPicPr>
          <p:nvPr/>
        </p:nvPicPr>
        <p:blipFill>
          <a:blip r:embed="rId2"/>
          <a:stretch>
            <a:fillRect/>
          </a:stretch>
        </p:blipFill>
        <p:spPr>
          <a:xfrm>
            <a:off x="0" y="3857628"/>
            <a:ext cx="2286000" cy="1905000"/>
          </a:xfrm>
          <a:prstGeom prst="rect">
            <a:avLst/>
          </a:prstGeom>
        </p:spPr>
      </p:pic>
      <p:pic>
        <p:nvPicPr>
          <p:cNvPr id="10" name="Рисунок 9" descr="a-471.png"/>
          <p:cNvPicPr>
            <a:picLocks noChangeAspect="1"/>
          </p:cNvPicPr>
          <p:nvPr/>
        </p:nvPicPr>
        <p:blipFill>
          <a:blip r:embed="rId3"/>
          <a:stretch>
            <a:fillRect/>
          </a:stretch>
        </p:blipFill>
        <p:spPr>
          <a:xfrm>
            <a:off x="1928794" y="3714752"/>
            <a:ext cx="2401666" cy="1905004"/>
          </a:xfrm>
          <a:prstGeom prst="rect">
            <a:avLst/>
          </a:prstGeom>
        </p:spPr>
      </p:pic>
      <p:sp>
        <p:nvSpPr>
          <p:cNvPr id="2" name="Заголовок 1"/>
          <p:cNvSpPr>
            <a:spLocks noGrp="1"/>
          </p:cNvSpPr>
          <p:nvPr>
            <p:ph type="title"/>
          </p:nvPr>
        </p:nvSpPr>
        <p:spPr>
          <a:xfrm>
            <a:off x="428596" y="0"/>
            <a:ext cx="8229600" cy="1143000"/>
          </a:xfrm>
        </p:spPr>
        <p:txBody>
          <a:bodyPr/>
          <a:lstStyle/>
          <a:p>
            <a:r>
              <a:rPr lang="en-US" b="1" dirty="0" smtClean="0"/>
              <a:t>Tick-borne encephalitis</a:t>
            </a:r>
            <a:endParaRPr lang="ru-RU" dirty="0"/>
          </a:p>
        </p:txBody>
      </p:sp>
      <p:pic>
        <p:nvPicPr>
          <p:cNvPr id="4" name="Picture 2"/>
          <p:cNvPicPr>
            <a:picLocks noChangeAspect="1" noChangeArrowheads="1"/>
          </p:cNvPicPr>
          <p:nvPr/>
        </p:nvPicPr>
        <p:blipFill>
          <a:blip r:embed="rId4"/>
          <a:srcRect/>
          <a:stretch>
            <a:fillRect/>
          </a:stretch>
        </p:blipFill>
        <p:spPr bwMode="auto">
          <a:xfrm>
            <a:off x="0" y="5338767"/>
            <a:ext cx="9144000" cy="1519233"/>
          </a:xfrm>
          <a:prstGeom prst="rect">
            <a:avLst/>
          </a:prstGeom>
          <a:noFill/>
          <a:ln w="9525">
            <a:noFill/>
            <a:miter lim="800000"/>
            <a:headEnd/>
            <a:tailEnd/>
          </a:ln>
          <a:effectLst/>
        </p:spPr>
      </p:pic>
      <p:sp>
        <p:nvSpPr>
          <p:cNvPr id="5" name="Прямоугольник 4"/>
          <p:cNvSpPr/>
          <p:nvPr/>
        </p:nvSpPr>
        <p:spPr>
          <a:xfrm>
            <a:off x="0" y="1071546"/>
            <a:ext cx="9144000" cy="2677656"/>
          </a:xfrm>
          <a:prstGeom prst="rect">
            <a:avLst/>
          </a:prstGeom>
        </p:spPr>
        <p:txBody>
          <a:bodyPr wrap="square">
            <a:spAutoFit/>
          </a:bodyPr>
          <a:lstStyle/>
          <a:p>
            <a:r>
              <a:rPr lang="en-US" sz="2800" dirty="0" smtClean="0"/>
              <a:t>The main vector of European TBEV is </a:t>
            </a:r>
            <a:r>
              <a:rPr lang="en-US" sz="2800" b="1" i="1" dirty="0" err="1" smtClean="0"/>
              <a:t>Ixodes</a:t>
            </a:r>
            <a:r>
              <a:rPr lang="en-US" sz="2800" b="1" i="1" dirty="0" smtClean="0"/>
              <a:t> </a:t>
            </a:r>
            <a:r>
              <a:rPr lang="en-US" sz="2800" b="1" i="1" dirty="0" err="1" smtClean="0"/>
              <a:t>ricinus</a:t>
            </a:r>
            <a:r>
              <a:rPr lang="en-US" sz="2800" i="1" dirty="0" smtClean="0"/>
              <a:t>, of the Siberian and Far Eastern TBEV – </a:t>
            </a:r>
            <a:r>
              <a:rPr lang="en-US" sz="2800" b="1" i="1" dirty="0" err="1" smtClean="0"/>
              <a:t>Ixodes</a:t>
            </a:r>
            <a:r>
              <a:rPr lang="en-US" sz="2800" b="1" i="1" dirty="0" smtClean="0"/>
              <a:t> </a:t>
            </a:r>
            <a:r>
              <a:rPr lang="en-US" sz="2800" b="1" i="1" dirty="0" err="1" smtClean="0"/>
              <a:t>persulcatus</a:t>
            </a:r>
            <a:r>
              <a:rPr lang="en-US" sz="2800" i="1" dirty="0" smtClean="0"/>
              <a:t>. </a:t>
            </a:r>
          </a:p>
          <a:p>
            <a:endParaRPr lang="en-US" sz="2800" dirty="0" smtClean="0"/>
          </a:p>
          <a:p>
            <a:r>
              <a:rPr lang="en-US" sz="2800" dirty="0" smtClean="0"/>
              <a:t>The  main reservoir of TBEV in nature are the same types ticks. The additional reservoir for TBEV are small mammals, birds, wild animals.</a:t>
            </a:r>
            <a:endParaRPr lang="ru-RU" sz="2800" dirty="0"/>
          </a:p>
        </p:txBody>
      </p:sp>
      <p:pic>
        <p:nvPicPr>
          <p:cNvPr id="7" name="Рисунок 6" descr="imagejjs.jpg"/>
          <p:cNvPicPr>
            <a:picLocks noChangeAspect="1"/>
          </p:cNvPicPr>
          <p:nvPr/>
        </p:nvPicPr>
        <p:blipFill>
          <a:blip r:embed="rId5"/>
          <a:stretch>
            <a:fillRect/>
          </a:stretch>
        </p:blipFill>
        <p:spPr>
          <a:xfrm>
            <a:off x="4000496" y="3357562"/>
            <a:ext cx="2076450" cy="2200275"/>
          </a:xfrm>
          <a:prstGeom prst="rect">
            <a:avLst/>
          </a:prstGeom>
        </p:spPr>
      </p:pic>
      <p:pic>
        <p:nvPicPr>
          <p:cNvPr id="8" name="Рисунок 7" descr="imagejjhs.jpg"/>
          <p:cNvPicPr>
            <a:picLocks noChangeAspect="1"/>
          </p:cNvPicPr>
          <p:nvPr/>
        </p:nvPicPr>
        <p:blipFill>
          <a:blip r:embed="rId6"/>
          <a:stretch>
            <a:fillRect/>
          </a:stretch>
        </p:blipFill>
        <p:spPr>
          <a:xfrm>
            <a:off x="6429388" y="3286124"/>
            <a:ext cx="1895475" cy="24098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Tick-borne encephalitis</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p:cNvPicPr>
            <a:picLocks noChangeAspect="1" noChangeArrowheads="1"/>
          </p:cNvPicPr>
          <p:nvPr/>
        </p:nvPicPr>
        <p:blipFill>
          <a:blip r:embed="rId3"/>
          <a:srcRect/>
          <a:stretch>
            <a:fillRect/>
          </a:stretch>
        </p:blipFill>
        <p:spPr bwMode="auto">
          <a:xfrm>
            <a:off x="0" y="5338767"/>
            <a:ext cx="9144000" cy="1519233"/>
          </a:xfrm>
          <a:prstGeom prst="rect">
            <a:avLst/>
          </a:prstGeom>
          <a:noFill/>
          <a:ln w="9525">
            <a:noFill/>
            <a:miter lim="800000"/>
            <a:headEnd/>
            <a:tailEnd/>
          </a:ln>
          <a:effectLst/>
        </p:spPr>
      </p:pic>
      <p:pic>
        <p:nvPicPr>
          <p:cNvPr id="5122" name="Picture 2"/>
          <p:cNvPicPr>
            <a:picLocks noChangeAspect="1" noChangeArrowheads="1"/>
          </p:cNvPicPr>
          <p:nvPr/>
        </p:nvPicPr>
        <p:blipFill>
          <a:blip r:embed="rId4"/>
          <a:srcRect/>
          <a:stretch>
            <a:fillRect/>
          </a:stretch>
        </p:blipFill>
        <p:spPr bwMode="auto">
          <a:xfrm>
            <a:off x="762000" y="928670"/>
            <a:ext cx="7620000" cy="47768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Tick-borne encephalitis</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p:cNvPicPr>
            <a:picLocks noChangeAspect="1" noChangeArrowheads="1"/>
          </p:cNvPicPr>
          <p:nvPr/>
        </p:nvPicPr>
        <p:blipFill>
          <a:blip r:embed="rId2"/>
          <a:srcRect/>
          <a:stretch>
            <a:fillRect/>
          </a:stretch>
        </p:blipFill>
        <p:spPr bwMode="auto">
          <a:xfrm>
            <a:off x="0" y="5338767"/>
            <a:ext cx="9144000" cy="1519233"/>
          </a:xfrm>
          <a:prstGeom prst="rect">
            <a:avLst/>
          </a:prstGeom>
          <a:noFill/>
          <a:ln w="9525">
            <a:noFill/>
            <a:miter lim="800000"/>
            <a:headEnd/>
            <a:tailEnd/>
          </a:ln>
          <a:effectLst/>
        </p:spPr>
      </p:pic>
      <p:sp>
        <p:nvSpPr>
          <p:cNvPr id="6" name="Прямоугольник 5"/>
          <p:cNvSpPr/>
          <p:nvPr/>
        </p:nvSpPr>
        <p:spPr>
          <a:xfrm>
            <a:off x="857224" y="1142984"/>
            <a:ext cx="5429256" cy="3539430"/>
          </a:xfrm>
          <a:prstGeom prst="rect">
            <a:avLst/>
          </a:prstGeom>
        </p:spPr>
        <p:txBody>
          <a:bodyPr wrap="square">
            <a:spAutoFit/>
          </a:bodyPr>
          <a:lstStyle/>
          <a:p>
            <a:pPr marL="342900" indent="-342900"/>
            <a:r>
              <a:rPr lang="en-US" sz="3200" b="1" dirty="0" smtClean="0"/>
              <a:t>Clinical classification</a:t>
            </a:r>
          </a:p>
          <a:p>
            <a:pPr marL="342900" indent="-342900"/>
            <a:endParaRPr lang="en-US" sz="3200" dirty="0" smtClean="0"/>
          </a:p>
          <a:p>
            <a:pPr marL="342900" indent="-342900">
              <a:buFont typeface="+mj-lt"/>
              <a:buAutoNum type="arabicPeriod"/>
            </a:pPr>
            <a:r>
              <a:rPr lang="en-US" sz="3200" dirty="0" smtClean="0"/>
              <a:t>fever form</a:t>
            </a:r>
          </a:p>
          <a:p>
            <a:pPr marL="342900" indent="-342900">
              <a:buFont typeface="+mj-lt"/>
              <a:buAutoNum type="arabicPeriod"/>
            </a:pPr>
            <a:r>
              <a:rPr lang="en-US" sz="3200" dirty="0" smtClean="0"/>
              <a:t>aseptic meningitis</a:t>
            </a:r>
          </a:p>
          <a:p>
            <a:pPr marL="342900" indent="-342900">
              <a:buFont typeface="+mj-lt"/>
              <a:buAutoNum type="arabicPeriod"/>
            </a:pPr>
            <a:r>
              <a:rPr lang="en-US" sz="3200" dirty="0" err="1" smtClean="0"/>
              <a:t>meningoencephalitis</a:t>
            </a:r>
            <a:endParaRPr lang="en-US" sz="3200" dirty="0" smtClean="0"/>
          </a:p>
          <a:p>
            <a:pPr marL="342900" indent="-342900">
              <a:buFont typeface="+mj-lt"/>
              <a:buAutoNum type="arabicPeriod"/>
            </a:pPr>
            <a:r>
              <a:rPr lang="en-US" sz="3200" dirty="0" smtClean="0"/>
              <a:t>poliomyelitis-like paralysis</a:t>
            </a:r>
          </a:p>
          <a:p>
            <a:pPr marL="342900" indent="-342900">
              <a:buFont typeface="+mj-lt"/>
              <a:buAutoNum type="arabicPeriod"/>
            </a:pPr>
            <a:r>
              <a:rPr lang="en-US" sz="3200" dirty="0" err="1" smtClean="0"/>
              <a:t>myeloradiculitic</a:t>
            </a:r>
            <a:r>
              <a:rPr lang="en-US" sz="3200" dirty="0" smtClean="0"/>
              <a:t> form</a:t>
            </a:r>
            <a:endParaRPr lang="ru-RU"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Tick-borne encephalitis</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p:cNvPicPr>
            <a:picLocks noChangeAspect="1" noChangeArrowheads="1"/>
          </p:cNvPicPr>
          <p:nvPr/>
        </p:nvPicPr>
        <p:blipFill>
          <a:blip r:embed="rId2"/>
          <a:srcRect/>
          <a:stretch>
            <a:fillRect/>
          </a:stretch>
        </p:blipFill>
        <p:spPr bwMode="auto">
          <a:xfrm>
            <a:off x="0" y="5338767"/>
            <a:ext cx="9144000" cy="1519233"/>
          </a:xfrm>
          <a:prstGeom prst="rect">
            <a:avLst/>
          </a:prstGeom>
          <a:noFill/>
          <a:ln w="9525">
            <a:noFill/>
            <a:miter lim="800000"/>
            <a:headEnd/>
            <a:tailEnd/>
          </a:ln>
          <a:effectLst/>
        </p:spPr>
      </p:pic>
      <p:sp>
        <p:nvSpPr>
          <p:cNvPr id="2" name="Прямоугольник 1"/>
          <p:cNvSpPr/>
          <p:nvPr/>
        </p:nvSpPr>
        <p:spPr>
          <a:xfrm>
            <a:off x="755576" y="980728"/>
            <a:ext cx="7560840" cy="4401205"/>
          </a:xfrm>
          <a:prstGeom prst="rect">
            <a:avLst/>
          </a:prstGeom>
        </p:spPr>
        <p:txBody>
          <a:bodyPr wrap="square">
            <a:spAutoFit/>
          </a:bodyPr>
          <a:lstStyle/>
          <a:p>
            <a:pPr marL="457200" indent="-457200">
              <a:buFont typeface="Arial" pitchFamily="34" charset="0"/>
              <a:buChar char="•"/>
            </a:pPr>
            <a:r>
              <a:rPr lang="en-US" sz="2800" dirty="0" smtClean="0"/>
              <a:t>The </a:t>
            </a:r>
            <a:r>
              <a:rPr lang="en-US" sz="2800" dirty="0"/>
              <a:t>incubation time is between two and 28 days, with an average of seven days. </a:t>
            </a:r>
            <a:endParaRPr lang="ru-RU" sz="2800" dirty="0" smtClean="0"/>
          </a:p>
          <a:p>
            <a:pPr marL="457200" indent="-457200">
              <a:buFont typeface="Arial" pitchFamily="34" charset="0"/>
              <a:buChar char="•"/>
            </a:pPr>
            <a:r>
              <a:rPr lang="en-US" sz="2800" dirty="0" smtClean="0"/>
              <a:t>The </a:t>
            </a:r>
            <a:r>
              <a:rPr lang="en-US" sz="2800" dirty="0" err="1"/>
              <a:t>viraemic</a:t>
            </a:r>
            <a:r>
              <a:rPr lang="en-US" sz="2800" dirty="0"/>
              <a:t> phase, which lasts between </a:t>
            </a:r>
            <a:r>
              <a:rPr lang="ru-RU" sz="2800" dirty="0" smtClean="0"/>
              <a:t>2-8 </a:t>
            </a:r>
            <a:r>
              <a:rPr lang="en-US" sz="2800" dirty="0" smtClean="0"/>
              <a:t>days, </a:t>
            </a:r>
            <a:r>
              <a:rPr lang="en-US" sz="2800" dirty="0"/>
              <a:t>is </a:t>
            </a:r>
            <a:r>
              <a:rPr lang="en-US" sz="2800" dirty="0" err="1"/>
              <a:t>characterised</a:t>
            </a:r>
            <a:r>
              <a:rPr lang="en-US" sz="2800" dirty="0"/>
              <a:t> by flu-like symptoms with a slight temperature increase, headache, tiredness, aching back and limbs and nausea</a:t>
            </a:r>
            <a:r>
              <a:rPr lang="en-US" sz="2800" dirty="0" smtClean="0"/>
              <a:t>.</a:t>
            </a:r>
            <a:endParaRPr lang="ru-RU" sz="2800" dirty="0" smtClean="0"/>
          </a:p>
          <a:p>
            <a:pPr marL="457200" indent="-457200">
              <a:buFont typeface="Arial" pitchFamily="34" charset="0"/>
              <a:buChar char="•"/>
            </a:pPr>
            <a:r>
              <a:rPr lang="en-US" sz="2800" dirty="0" smtClean="0"/>
              <a:t>Thereafter</a:t>
            </a:r>
            <a:r>
              <a:rPr lang="en-US" sz="2800" dirty="0"/>
              <a:t>, there follows a period without clinical symptoms and, in one-third of patients, a second phase of disease occurs, </a:t>
            </a:r>
            <a:r>
              <a:rPr lang="en-US" sz="2800" dirty="0" err="1"/>
              <a:t>characterised</a:t>
            </a:r>
            <a:r>
              <a:rPr lang="en-US" sz="2800" dirty="0"/>
              <a:t> by a sudden onset of fever. </a:t>
            </a:r>
            <a:endParaRPr lang="ru-RU"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Tick-borne encephalitis</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p:cNvPicPr>
            <a:picLocks noChangeAspect="1" noChangeArrowheads="1"/>
          </p:cNvPicPr>
          <p:nvPr/>
        </p:nvPicPr>
        <p:blipFill>
          <a:blip r:embed="rId3"/>
          <a:srcRect/>
          <a:stretch>
            <a:fillRect/>
          </a:stretch>
        </p:blipFill>
        <p:spPr bwMode="auto">
          <a:xfrm>
            <a:off x="0" y="5338767"/>
            <a:ext cx="9144000" cy="1519233"/>
          </a:xfrm>
          <a:prstGeom prst="rect">
            <a:avLst/>
          </a:prstGeom>
          <a:noFill/>
          <a:ln w="9525">
            <a:noFill/>
            <a:miter lim="800000"/>
            <a:headEnd/>
            <a:tailEnd/>
          </a:ln>
          <a:effec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22" y="1023937"/>
            <a:ext cx="8391876" cy="48101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defRPr/>
            </a:pPr>
            <a:r>
              <a:rPr lang="en-US" b="1" dirty="0"/>
              <a:t>Tick-borne encephalitis</a:t>
            </a:r>
            <a:endParaRPr lang="ru-RU" dirty="0"/>
          </a:p>
        </p:txBody>
      </p:sp>
      <p:sp>
        <p:nvSpPr>
          <p:cNvPr id="4" name="TextBox 3"/>
          <p:cNvSpPr txBox="1"/>
          <p:nvPr/>
        </p:nvSpPr>
        <p:spPr>
          <a:xfrm>
            <a:off x="250404" y="1124744"/>
            <a:ext cx="9505056" cy="3970318"/>
          </a:xfrm>
          <a:prstGeom prst="rect">
            <a:avLst/>
          </a:prstGeom>
          <a:noFill/>
        </p:spPr>
        <p:txBody>
          <a:bodyPr wrap="square" rtlCol="0">
            <a:spAutoFit/>
          </a:bodyPr>
          <a:lstStyle/>
          <a:p>
            <a:pPr marL="742950" indent="-742950">
              <a:buFont typeface="+mj-lt"/>
              <a:buAutoNum type="arabicPeriod"/>
            </a:pPr>
            <a:r>
              <a:rPr lang="en-US" sz="3600" dirty="0" smtClean="0"/>
              <a:t>Vomiting and nausea</a:t>
            </a:r>
          </a:p>
          <a:p>
            <a:pPr marL="742950" indent="-742950">
              <a:buFont typeface="+mj-lt"/>
              <a:buAutoNum type="arabicPeriod"/>
            </a:pPr>
            <a:endParaRPr lang="en-US" sz="3600" dirty="0" smtClean="0"/>
          </a:p>
          <a:p>
            <a:pPr marL="742950" indent="-742950">
              <a:buFont typeface="+mj-lt"/>
              <a:buAutoNum type="arabicPeriod" startAt="2"/>
            </a:pPr>
            <a:r>
              <a:rPr lang="en-US" sz="3600" dirty="0" smtClean="0"/>
              <a:t>Fever</a:t>
            </a:r>
            <a:r>
              <a:rPr lang="en-US" sz="3600" b="1" dirty="0" smtClean="0"/>
              <a:t> </a:t>
            </a:r>
            <a:endParaRPr lang="en-US" altLang="zh-CN" sz="3600" b="1" dirty="0" smtClean="0"/>
          </a:p>
          <a:p>
            <a:r>
              <a:rPr lang="en-US" sz="3600" dirty="0" smtClean="0"/>
              <a:t>		</a:t>
            </a:r>
          </a:p>
          <a:p>
            <a:pPr marL="742950" indent="-742950">
              <a:buFont typeface="+mj-lt"/>
              <a:buAutoNum type="arabicPeriod" startAt="3"/>
            </a:pPr>
            <a:r>
              <a:rPr lang="en-US" sz="3600" dirty="0" smtClean="0"/>
              <a:t>Asthenia</a:t>
            </a:r>
          </a:p>
          <a:p>
            <a:pPr marL="742950" indent="-742950">
              <a:buFont typeface="+mj-lt"/>
              <a:buAutoNum type="arabicPeriod" startAt="3"/>
            </a:pPr>
            <a:endParaRPr lang="en-US" sz="3600" b="1" dirty="0"/>
          </a:p>
          <a:p>
            <a:pPr marL="742950" indent="-742950">
              <a:buFont typeface="+mj-lt"/>
              <a:buAutoNum type="arabicPeriod" startAt="3"/>
            </a:pPr>
            <a:r>
              <a:rPr lang="en-US" sz="3600" dirty="0" smtClean="0"/>
              <a:t>Headache</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1844824"/>
            <a:ext cx="2552037" cy="1914028"/>
          </a:xfrm>
          <a:prstGeom prst="rect">
            <a:avLst/>
          </a:prstGeom>
        </p:spPr>
      </p:pic>
      <p:pic>
        <p:nvPicPr>
          <p:cNvPr id="5" name="Рисунок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459826" y="692696"/>
            <a:ext cx="2497076" cy="2497076"/>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9245" y="2801838"/>
            <a:ext cx="2566064" cy="1658072"/>
          </a:xfrm>
          <a:prstGeom prst="rect">
            <a:avLst/>
          </a:prstGeom>
        </p:spPr>
      </p:pic>
      <p:pic>
        <p:nvPicPr>
          <p:cNvPr id="9" name="Picture 2"/>
          <p:cNvPicPr>
            <a:picLocks noChangeAspect="1" noChangeArrowheads="1"/>
          </p:cNvPicPr>
          <p:nvPr/>
        </p:nvPicPr>
        <p:blipFill>
          <a:blip r:embed="rId6"/>
          <a:srcRect/>
          <a:stretch>
            <a:fillRect/>
          </a:stretch>
        </p:blipFill>
        <p:spPr bwMode="auto">
          <a:xfrm>
            <a:off x="0" y="5338767"/>
            <a:ext cx="9144000" cy="1519233"/>
          </a:xfrm>
          <a:prstGeom prst="rect">
            <a:avLst/>
          </a:prstGeom>
          <a:noFill/>
          <a:ln w="9525">
            <a:noFill/>
            <a:miter lim="800000"/>
            <a:headEnd/>
            <a:tailEnd/>
          </a:ln>
          <a:effectLst/>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1124" y="4077072"/>
            <a:ext cx="2295011" cy="1792404"/>
          </a:xfrm>
          <a:prstGeom prst="rect">
            <a:avLst/>
          </a:prstGeom>
        </p:spPr>
      </p:pic>
    </p:spTree>
    <p:extLst>
      <p:ext uri="{BB962C8B-B14F-4D97-AF65-F5344CB8AC3E}">
        <p14:creationId xmlns:p14="http://schemas.microsoft.com/office/powerpoint/2010/main" val="2694217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Tick-borne encephalitis</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p:cNvPicPr>
            <a:picLocks noChangeAspect="1" noChangeArrowheads="1"/>
          </p:cNvPicPr>
          <p:nvPr/>
        </p:nvPicPr>
        <p:blipFill>
          <a:blip r:embed="rId2"/>
          <a:srcRect/>
          <a:stretch>
            <a:fillRect/>
          </a:stretch>
        </p:blipFill>
        <p:spPr bwMode="auto">
          <a:xfrm>
            <a:off x="0" y="5338767"/>
            <a:ext cx="9144000" cy="1519233"/>
          </a:xfrm>
          <a:prstGeom prst="rect">
            <a:avLst/>
          </a:prstGeom>
          <a:noFill/>
          <a:ln w="9525">
            <a:noFill/>
            <a:miter lim="800000"/>
            <a:headEnd/>
            <a:tailEnd/>
          </a:ln>
          <a:effectLst/>
        </p:spPr>
      </p:pic>
      <p:sp>
        <p:nvSpPr>
          <p:cNvPr id="2" name="Прямоугольник 1"/>
          <p:cNvSpPr/>
          <p:nvPr/>
        </p:nvSpPr>
        <p:spPr>
          <a:xfrm>
            <a:off x="687382" y="908720"/>
            <a:ext cx="7848872" cy="5016758"/>
          </a:xfrm>
          <a:prstGeom prst="rect">
            <a:avLst/>
          </a:prstGeom>
        </p:spPr>
        <p:txBody>
          <a:bodyPr wrap="square">
            <a:spAutoFit/>
          </a:bodyPr>
          <a:lstStyle/>
          <a:p>
            <a:pPr algn="just"/>
            <a:r>
              <a:rPr lang="en-US" sz="3200" dirty="0"/>
              <a:t>During this stage the virus spreads to the CNS and causes anorexia, fever, headache, vomiting, photophobia and sometimes sensory changes, visual disturbances, paresis, paralysis, or even coma. </a:t>
            </a:r>
            <a:endParaRPr lang="en-US" sz="3200" dirty="0" smtClean="0"/>
          </a:p>
          <a:p>
            <a:pPr algn="just"/>
            <a:endParaRPr lang="en-US" sz="3200" dirty="0" smtClean="0"/>
          </a:p>
          <a:p>
            <a:pPr algn="just"/>
            <a:r>
              <a:rPr lang="en-US" sz="3200" dirty="0" smtClean="0"/>
              <a:t>Other </a:t>
            </a:r>
            <a:r>
              <a:rPr lang="en-US" sz="3200" dirty="0"/>
              <a:t>symptoms include </a:t>
            </a:r>
            <a:r>
              <a:rPr lang="en-US" sz="3200" dirty="0" err="1"/>
              <a:t>hyperkinesis</a:t>
            </a:r>
            <a:r>
              <a:rPr lang="en-US" sz="3200" dirty="0"/>
              <a:t> of the limbs and face muscles, lingual tremor, convulsions, and paresis of the respiratory muscles. </a:t>
            </a:r>
            <a:endParaRPr lang="ru-RU"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Tick-borne encephalitis</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p:cNvPicPr>
            <a:picLocks noChangeAspect="1" noChangeArrowheads="1"/>
          </p:cNvPicPr>
          <p:nvPr/>
        </p:nvPicPr>
        <p:blipFill>
          <a:blip r:embed="rId3"/>
          <a:srcRect/>
          <a:stretch>
            <a:fillRect/>
          </a:stretch>
        </p:blipFill>
        <p:spPr bwMode="auto">
          <a:xfrm>
            <a:off x="0" y="5338767"/>
            <a:ext cx="9144000" cy="1519233"/>
          </a:xfrm>
          <a:prstGeom prst="rect">
            <a:avLst/>
          </a:prstGeom>
          <a:noFill/>
          <a:ln w="9525">
            <a:noFill/>
            <a:miter lim="800000"/>
            <a:headEnd/>
            <a:tailEnd/>
          </a:ln>
          <a:effectLst/>
        </p:spPr>
      </p:pic>
      <p:sp>
        <p:nvSpPr>
          <p:cNvPr id="2" name="TextBox 1"/>
          <p:cNvSpPr txBox="1"/>
          <p:nvPr/>
        </p:nvSpPr>
        <p:spPr>
          <a:xfrm>
            <a:off x="5796136" y="4422303"/>
            <a:ext cx="1957908" cy="523220"/>
          </a:xfrm>
          <a:prstGeom prst="rect">
            <a:avLst/>
          </a:prstGeom>
          <a:noFill/>
        </p:spPr>
        <p:txBody>
          <a:bodyPr wrap="square" rtlCol="0">
            <a:spAutoFit/>
          </a:bodyPr>
          <a:lstStyle/>
          <a:p>
            <a:r>
              <a:rPr lang="en-US" sz="2800" b="1" dirty="0" smtClean="0"/>
              <a:t>Neurologist</a:t>
            </a:r>
          </a:p>
        </p:txBody>
      </p:sp>
      <p:sp>
        <p:nvSpPr>
          <p:cNvPr id="7" name="TextBox 6"/>
          <p:cNvSpPr txBox="1"/>
          <p:nvPr/>
        </p:nvSpPr>
        <p:spPr>
          <a:xfrm>
            <a:off x="1547664" y="4349912"/>
            <a:ext cx="1368152" cy="584775"/>
          </a:xfrm>
          <a:prstGeom prst="rect">
            <a:avLst/>
          </a:prstGeom>
          <a:noFill/>
        </p:spPr>
        <p:txBody>
          <a:bodyPr wrap="square" rtlCol="0">
            <a:spAutoFit/>
          </a:bodyPr>
          <a:lstStyle/>
          <a:p>
            <a:r>
              <a:rPr lang="en-US" sz="3200" b="1" dirty="0"/>
              <a:t>Oculist</a:t>
            </a:r>
            <a:endParaRPr lang="ru-RU" sz="3200" b="1" dirty="0"/>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1052736"/>
            <a:ext cx="3212976" cy="3212976"/>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1186524"/>
            <a:ext cx="2748497" cy="2945399"/>
          </a:xfrm>
          <a:prstGeom prst="rect">
            <a:avLst/>
          </a:prstGeom>
        </p:spPr>
      </p:pic>
      <p:sp>
        <p:nvSpPr>
          <p:cNvPr id="11" name="Плюс 10"/>
          <p:cNvSpPr/>
          <p:nvPr/>
        </p:nvSpPr>
        <p:spPr>
          <a:xfrm>
            <a:off x="3995936" y="2159057"/>
            <a:ext cx="1296144" cy="1224136"/>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5338767"/>
            <a:ext cx="9144000" cy="1519233"/>
          </a:xfrm>
          <a:prstGeom prst="rect">
            <a:avLst/>
          </a:prstGeom>
          <a:noFill/>
          <a:ln w="9525">
            <a:noFill/>
            <a:miter lim="800000"/>
            <a:headEnd/>
            <a:tailEnd/>
          </a:ln>
          <a:effectLst/>
        </p:spPr>
      </p:pic>
      <p:sp>
        <p:nvSpPr>
          <p:cNvPr id="2" name="Заголовок 1"/>
          <p:cNvSpPr>
            <a:spLocks noGrp="1"/>
          </p:cNvSpPr>
          <p:nvPr>
            <p:ph type="ctrTitle"/>
          </p:nvPr>
        </p:nvSpPr>
        <p:spPr>
          <a:xfrm>
            <a:off x="0" y="0"/>
            <a:ext cx="9144000" cy="928669"/>
          </a:xfrm>
        </p:spPr>
        <p:txBody>
          <a:bodyPr>
            <a:noAutofit/>
          </a:bodyPr>
          <a:lstStyle/>
          <a:p>
            <a:r>
              <a:rPr lang="en-US" sz="4800" b="1" dirty="0" smtClean="0"/>
              <a:t>Introduction</a:t>
            </a:r>
            <a:r>
              <a:rPr lang="ru-RU" sz="4800" b="1" dirty="0" smtClean="0"/>
              <a:t> </a:t>
            </a:r>
            <a:r>
              <a:rPr lang="en-US" sz="4800" b="1" dirty="0" smtClean="0"/>
              <a:t>to tick-borne diseases</a:t>
            </a:r>
            <a:endParaRPr lang="ru-RU" sz="4800" b="1" dirty="0"/>
          </a:p>
        </p:txBody>
      </p:sp>
      <p:sp>
        <p:nvSpPr>
          <p:cNvPr id="5" name="Прямоугольник 4"/>
          <p:cNvSpPr/>
          <p:nvPr/>
        </p:nvSpPr>
        <p:spPr>
          <a:xfrm>
            <a:off x="428596" y="1071546"/>
            <a:ext cx="8143932" cy="4401205"/>
          </a:xfrm>
          <a:prstGeom prst="rect">
            <a:avLst/>
          </a:prstGeom>
        </p:spPr>
        <p:txBody>
          <a:bodyPr wrap="square">
            <a:spAutoFit/>
          </a:bodyPr>
          <a:lstStyle/>
          <a:p>
            <a:pPr>
              <a:buAutoNum type="arabicPeriod"/>
            </a:pPr>
            <a:r>
              <a:rPr lang="en-US" sz="2800" dirty="0" smtClean="0">
                <a:latin typeface="Arial" charset="0"/>
                <a:cs typeface="Arial" charset="0"/>
              </a:rPr>
              <a:t> Diseases spread by bites from infected ticks</a:t>
            </a:r>
          </a:p>
          <a:p>
            <a:pPr marL="342900" indent="-342900">
              <a:buAutoNum type="arabicPeriod"/>
            </a:pPr>
            <a:endParaRPr lang="en-US" sz="2800" dirty="0" smtClean="0">
              <a:latin typeface="Arial" charset="0"/>
              <a:cs typeface="Arial" charset="0"/>
            </a:endParaRPr>
          </a:p>
          <a:p>
            <a:r>
              <a:rPr lang="en-US" sz="2800" dirty="0" smtClean="0">
                <a:latin typeface="Arial" charset="0"/>
                <a:cs typeface="Arial" charset="0"/>
              </a:rPr>
              <a:t>2. Can be caused by bacteria, </a:t>
            </a:r>
            <a:r>
              <a:rPr lang="en-US" sz="2800" b="1" dirty="0" smtClean="0">
                <a:latin typeface="Arial" charset="0"/>
                <a:cs typeface="Arial" charset="0"/>
              </a:rPr>
              <a:t>viruses</a:t>
            </a:r>
            <a:r>
              <a:rPr lang="en-US" sz="2800" dirty="0" smtClean="0">
                <a:latin typeface="Arial" charset="0"/>
                <a:cs typeface="Arial" charset="0"/>
              </a:rPr>
              <a:t>, and parasites</a:t>
            </a:r>
          </a:p>
          <a:p>
            <a:endParaRPr lang="en-US" sz="2800" dirty="0" smtClean="0">
              <a:latin typeface="Arial" charset="0"/>
              <a:cs typeface="Arial" charset="0"/>
            </a:endParaRPr>
          </a:p>
          <a:p>
            <a:r>
              <a:rPr lang="en-US" sz="2800" dirty="0" smtClean="0">
                <a:latin typeface="Arial" charset="0"/>
                <a:cs typeface="Arial" charset="0"/>
              </a:rPr>
              <a:t>3. Most infections occur in the spring and summer months</a:t>
            </a:r>
          </a:p>
          <a:p>
            <a:endParaRPr lang="en-US" sz="2800" dirty="0" smtClean="0">
              <a:latin typeface="Arial" charset="0"/>
              <a:cs typeface="Arial" charset="0"/>
            </a:endParaRPr>
          </a:p>
          <a:p>
            <a:r>
              <a:rPr lang="en-US" sz="2800" dirty="0" smtClean="0">
                <a:latin typeface="Arial" charset="0"/>
                <a:cs typeface="Arial" charset="0"/>
              </a:rPr>
              <a:t>4. Geographic distribution of tick species impacts location of human infections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Tick-borne encephalitis</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p:cNvPicPr>
            <a:picLocks noChangeAspect="1" noChangeArrowheads="1"/>
          </p:cNvPicPr>
          <p:nvPr/>
        </p:nvPicPr>
        <p:blipFill>
          <a:blip r:embed="rId2"/>
          <a:srcRect/>
          <a:stretch>
            <a:fillRect/>
          </a:stretch>
        </p:blipFill>
        <p:spPr bwMode="auto">
          <a:xfrm>
            <a:off x="0" y="5338767"/>
            <a:ext cx="9144000" cy="1519233"/>
          </a:xfrm>
          <a:prstGeom prst="rect">
            <a:avLst/>
          </a:prstGeom>
          <a:noFill/>
          <a:ln w="9525">
            <a:noFill/>
            <a:miter lim="800000"/>
            <a:headEnd/>
            <a:tailEnd/>
          </a:ln>
          <a:effectLst/>
        </p:spPr>
      </p:pic>
      <p:graphicFrame>
        <p:nvGraphicFramePr>
          <p:cNvPr id="3" name="Таблица 2"/>
          <p:cNvGraphicFramePr>
            <a:graphicFrameLocks noGrp="1"/>
          </p:cNvGraphicFramePr>
          <p:nvPr>
            <p:extLst>
              <p:ext uri="{D42A27DB-BD31-4B8C-83A1-F6EECF244321}">
                <p14:modId xmlns:p14="http://schemas.microsoft.com/office/powerpoint/2010/main" val="386213412"/>
              </p:ext>
            </p:extLst>
          </p:nvPr>
        </p:nvGraphicFramePr>
        <p:xfrm>
          <a:off x="503548" y="1140468"/>
          <a:ext cx="8136904" cy="4450080"/>
        </p:xfrm>
        <a:graphic>
          <a:graphicData uri="http://schemas.openxmlformats.org/drawingml/2006/table">
            <a:tbl>
              <a:tblPr firstRow="1" bandRow="1">
                <a:tableStyleId>{5C22544A-7EE6-4342-B048-85BDC9FD1C3A}</a:tableStyleId>
              </a:tblPr>
              <a:tblGrid>
                <a:gridCol w="4068452"/>
                <a:gridCol w="4068452"/>
              </a:tblGrid>
              <a:tr h="406455">
                <a:tc>
                  <a:txBody>
                    <a:bodyPr/>
                    <a:lstStyle/>
                    <a:p>
                      <a:pPr algn="ctr"/>
                      <a:r>
                        <a:rPr lang="en-US" sz="2800" dirty="0" smtClean="0">
                          <a:solidFill>
                            <a:schemeClr val="tx1"/>
                          </a:solidFill>
                        </a:rPr>
                        <a:t>Serology</a:t>
                      </a:r>
                      <a:endParaRPr lang="ru-RU" sz="2800" dirty="0">
                        <a:solidFill>
                          <a:schemeClr val="tx1"/>
                        </a:solidFill>
                      </a:endParaRPr>
                    </a:p>
                  </a:txBody>
                  <a:tcPr>
                    <a:solidFill>
                      <a:schemeClr val="tx1">
                        <a:lumMod val="50000"/>
                        <a:lumOff val="50000"/>
                      </a:schemeClr>
                    </a:solidFill>
                  </a:tcPr>
                </a:tc>
                <a:tc>
                  <a:txBody>
                    <a:bodyPr/>
                    <a:lstStyle/>
                    <a:p>
                      <a:pPr algn="ctr"/>
                      <a:r>
                        <a:rPr lang="en-US" sz="2800" dirty="0" smtClean="0">
                          <a:solidFill>
                            <a:schemeClr val="tx1"/>
                          </a:solidFill>
                        </a:rPr>
                        <a:t>PCR</a:t>
                      </a:r>
                      <a:endParaRPr lang="ru-RU" sz="2800" dirty="0">
                        <a:solidFill>
                          <a:schemeClr val="tx1"/>
                        </a:solidFill>
                      </a:endParaRPr>
                    </a:p>
                  </a:txBody>
                  <a:tcPr>
                    <a:solidFill>
                      <a:schemeClr val="tx1">
                        <a:lumMod val="50000"/>
                        <a:lumOff val="50000"/>
                      </a:schemeClr>
                    </a:solidFill>
                  </a:tcPr>
                </a:tc>
              </a:tr>
              <a:tr h="1603550">
                <a:tc>
                  <a:txBody>
                    <a:bodyPr/>
                    <a:lstStyle/>
                    <a:p>
                      <a:pPr algn="ctr"/>
                      <a:r>
                        <a:rPr lang="en-US" sz="2400" dirty="0" smtClean="0"/>
                        <a:t>Allows reliable detection of </a:t>
                      </a:r>
                      <a:r>
                        <a:rPr lang="en-US" sz="2400" dirty="0" err="1" smtClean="0"/>
                        <a:t>IgM</a:t>
                      </a:r>
                      <a:r>
                        <a:rPr lang="en-US" sz="2400" dirty="0" smtClean="0"/>
                        <a:t> and </a:t>
                      </a:r>
                      <a:r>
                        <a:rPr lang="en-US" sz="2400" dirty="0" err="1" smtClean="0"/>
                        <a:t>IgG</a:t>
                      </a:r>
                      <a:r>
                        <a:rPr lang="en-US" sz="2400" dirty="0" smtClean="0"/>
                        <a:t> antibodies in serum and CSF up from the 2nd week of disease</a:t>
                      </a:r>
                      <a:endParaRPr lang="ru-RU" sz="2400" dirty="0"/>
                    </a:p>
                  </a:txBody>
                  <a:tcPr>
                    <a:solidFill>
                      <a:srgbClr val="759E60"/>
                    </a:solidFill>
                  </a:tcPr>
                </a:tc>
                <a:tc>
                  <a:txBody>
                    <a:bodyPr/>
                    <a:lstStyle/>
                    <a:p>
                      <a:pPr algn="ctr"/>
                      <a:r>
                        <a:rPr lang="en-US" sz="2400" dirty="0" smtClean="0"/>
                        <a:t>Allows early diagnosis by detection of TBE virus specific RNA in the first phase of infection, if patient is hospitalized at this time point</a:t>
                      </a:r>
                      <a:endParaRPr lang="ru-RU" sz="2400" dirty="0"/>
                    </a:p>
                  </a:txBody>
                  <a:tcPr>
                    <a:solidFill>
                      <a:srgbClr val="759E60"/>
                    </a:solidFill>
                  </a:tcPr>
                </a:tc>
              </a:tr>
              <a:tr h="1002219">
                <a:tc>
                  <a:txBody>
                    <a:bodyPr/>
                    <a:lstStyle/>
                    <a:p>
                      <a:pPr algn="ctr"/>
                      <a:r>
                        <a:rPr lang="en-US" sz="2400" dirty="0" smtClean="0"/>
                        <a:t>Cross-reactions with antibodies elicited by other </a:t>
                      </a:r>
                      <a:r>
                        <a:rPr lang="en-US" sz="2400" dirty="0" err="1" smtClean="0"/>
                        <a:t>flaviviruses</a:t>
                      </a:r>
                      <a:r>
                        <a:rPr lang="en-US" sz="2400" dirty="0" smtClean="0"/>
                        <a:t> </a:t>
                      </a:r>
                      <a:endParaRPr lang="ru-RU" sz="2400" dirty="0"/>
                    </a:p>
                  </a:txBody>
                  <a:tcPr>
                    <a:solidFill>
                      <a:schemeClr val="tx1">
                        <a:lumMod val="50000"/>
                        <a:lumOff val="50000"/>
                      </a:schemeClr>
                    </a:solidFill>
                  </a:tcPr>
                </a:tc>
                <a:tc>
                  <a:txBody>
                    <a:bodyPr/>
                    <a:lstStyle/>
                    <a:p>
                      <a:pPr algn="ctr"/>
                      <a:r>
                        <a:rPr lang="en-US" sz="2400" dirty="0" smtClean="0"/>
                        <a:t>Provides opportunity to discriminate between TBE virus subtypes </a:t>
                      </a:r>
                      <a:endParaRPr lang="ru-RU" sz="2400" dirty="0"/>
                    </a:p>
                  </a:txBody>
                  <a:tcPr>
                    <a:solidFill>
                      <a:schemeClr val="tx1">
                        <a:lumMod val="50000"/>
                        <a:lumOff val="50000"/>
                      </a:schemeClr>
                    </a:solidFill>
                  </a:tcPr>
                </a:tc>
              </a:tr>
              <a:tr h="701553">
                <a:tc>
                  <a:txBody>
                    <a:bodyPr/>
                    <a:lstStyle/>
                    <a:p>
                      <a:pPr algn="ctr"/>
                      <a:r>
                        <a:rPr lang="en-US" sz="2400" dirty="0" smtClean="0"/>
                        <a:t>Commercial kits are available</a:t>
                      </a:r>
                      <a:endParaRPr lang="ru-RU" sz="2400" dirty="0"/>
                    </a:p>
                  </a:txBody>
                  <a:tcPr>
                    <a:solidFill>
                      <a:srgbClr val="759E60"/>
                    </a:solidFill>
                  </a:tcPr>
                </a:tc>
                <a:tc>
                  <a:txBody>
                    <a:bodyPr/>
                    <a:lstStyle/>
                    <a:p>
                      <a:pPr algn="ctr"/>
                      <a:r>
                        <a:rPr lang="en-US" sz="2400" dirty="0" smtClean="0"/>
                        <a:t>Requires trained laboratory personnel </a:t>
                      </a:r>
                      <a:endParaRPr lang="ru-RU" sz="2400" dirty="0"/>
                    </a:p>
                  </a:txBody>
                  <a:tcPr>
                    <a:solidFill>
                      <a:srgbClr val="759E60"/>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a:stretch>
            <a:fillRect/>
          </a:stretch>
        </p:blipFill>
        <p:spPr bwMode="auto">
          <a:xfrm>
            <a:off x="0" y="5338767"/>
            <a:ext cx="9144000" cy="1519233"/>
          </a:xfrm>
          <a:prstGeom prst="rect">
            <a:avLst/>
          </a:prstGeom>
          <a:noFill/>
          <a:ln w="9525">
            <a:noFill/>
            <a:miter lim="800000"/>
            <a:headEnd/>
            <a:tailEnd/>
          </a:ln>
          <a:effectLst/>
        </p:spPr>
      </p:pic>
      <p:sp>
        <p:nvSpPr>
          <p:cNvPr id="3" name="Объект 2"/>
          <p:cNvSpPr>
            <a:spLocks noGrp="1"/>
          </p:cNvSpPr>
          <p:nvPr>
            <p:ph idx="1"/>
          </p:nvPr>
        </p:nvSpPr>
        <p:spPr>
          <a:xfrm>
            <a:off x="457200" y="1097176"/>
            <a:ext cx="7787208" cy="4968552"/>
          </a:xfrm>
        </p:spPr>
        <p:txBody>
          <a:bodyPr>
            <a:normAutofit/>
          </a:bodyPr>
          <a:lstStyle/>
          <a:p>
            <a:pPr marL="914400" lvl="2" indent="0">
              <a:lnSpc>
                <a:spcPct val="120000"/>
              </a:lnSpc>
              <a:buNone/>
            </a:pPr>
            <a:r>
              <a:rPr lang="en-US" sz="3600" dirty="0" smtClean="0"/>
              <a:t>Hospitalization for</a:t>
            </a:r>
          </a:p>
          <a:p>
            <a:pPr marL="914400" lvl="2" indent="0">
              <a:lnSpc>
                <a:spcPct val="120000"/>
              </a:lnSpc>
              <a:buNone/>
            </a:pPr>
            <a:endParaRPr lang="en-US" altLang="zh-CN" sz="3600" b="1" dirty="0">
              <a:latin typeface="Albertus Extra Bold" pitchFamily="34" charset="0"/>
              <a:ea typeface="SimHei" pitchFamily="49" charset="-122"/>
            </a:endParaRPr>
          </a:p>
          <a:p>
            <a:pPr marL="914400" lvl="2" indent="0">
              <a:lnSpc>
                <a:spcPct val="120000"/>
              </a:lnSpc>
              <a:buNone/>
            </a:pPr>
            <a:endParaRPr lang="en-US" altLang="zh-CN" sz="3600" b="1" dirty="0" smtClean="0">
              <a:latin typeface="Albertus Extra Bold" pitchFamily="34" charset="0"/>
              <a:ea typeface="SimHei" pitchFamily="49" charset="-122"/>
            </a:endParaRPr>
          </a:p>
          <a:p>
            <a:pPr marL="914400" lvl="2" indent="0">
              <a:lnSpc>
                <a:spcPct val="120000"/>
              </a:lnSpc>
              <a:buNone/>
            </a:pPr>
            <a:endParaRPr lang="en-US" altLang="zh-CN" sz="3600" b="1" dirty="0" smtClean="0">
              <a:latin typeface="Albertus Extra Bold" pitchFamily="34" charset="0"/>
              <a:ea typeface="SimHei" pitchFamily="49" charset="-122"/>
            </a:endParaRPr>
          </a:p>
          <a:p>
            <a:pPr marL="914400" lvl="2" indent="0">
              <a:lnSpc>
                <a:spcPct val="120000"/>
              </a:lnSpc>
              <a:buNone/>
            </a:pPr>
            <a:r>
              <a:rPr lang="en-US" altLang="zh-CN" sz="3200" b="1" dirty="0" smtClean="0">
                <a:latin typeface="Albertus Extra Bold" pitchFamily="34" charset="0"/>
                <a:ea typeface="SimHei" pitchFamily="49" charset="-122"/>
              </a:rPr>
              <a:t>- All cases </a:t>
            </a:r>
            <a:r>
              <a:rPr lang="ru-RU" altLang="zh-CN" sz="3200" b="1" dirty="0" smtClean="0">
                <a:latin typeface="Albertus Extra Bold" pitchFamily="34" charset="0"/>
                <a:ea typeface="SimHei" pitchFamily="49" charset="-122"/>
              </a:rPr>
              <a:t>«</a:t>
            </a:r>
            <a:r>
              <a:rPr lang="en-US" altLang="zh-CN" sz="3200" b="1" dirty="0" smtClean="0">
                <a:latin typeface="Albertus Extra Bold" pitchFamily="34" charset="0"/>
                <a:ea typeface="SimHei" pitchFamily="49" charset="-122"/>
              </a:rPr>
              <a:t>TBEV?</a:t>
            </a:r>
            <a:r>
              <a:rPr lang="ru-RU" altLang="zh-CN" sz="3200" b="1" dirty="0" smtClean="0">
                <a:latin typeface="Albertus Extra Bold" pitchFamily="34" charset="0"/>
                <a:ea typeface="SimHei" pitchFamily="49" charset="-122"/>
              </a:rPr>
              <a:t>»</a:t>
            </a:r>
            <a:endParaRPr lang="en-US" altLang="zh-CN" sz="3200" b="1" dirty="0" smtClean="0">
              <a:latin typeface="Albertus Extra Bold" pitchFamily="34" charset="0"/>
              <a:ea typeface="SimHei" pitchFamily="49" charset="-122"/>
            </a:endParaRPr>
          </a:p>
          <a:p>
            <a:pPr marL="914400" lvl="2" indent="0">
              <a:lnSpc>
                <a:spcPct val="120000"/>
              </a:lnSpc>
              <a:buNone/>
            </a:pPr>
            <a:r>
              <a:rPr lang="en-US" altLang="zh-CN" sz="3200" b="1" dirty="0" smtClean="0">
                <a:latin typeface="Albertus Extra Bold" pitchFamily="34" charset="0"/>
                <a:ea typeface="SimHei" pitchFamily="49" charset="-122"/>
              </a:rPr>
              <a:t>- All people with RNA TBEV </a:t>
            </a:r>
            <a:r>
              <a:rPr lang="ru-RU" altLang="zh-CN" sz="3200" b="1" dirty="0" smtClean="0">
                <a:latin typeface="Albertus Extra Bold" pitchFamily="34" charset="0"/>
                <a:ea typeface="SimHei" pitchFamily="49" charset="-122"/>
              </a:rPr>
              <a:t>«+»</a:t>
            </a:r>
            <a:endParaRPr lang="en-US" altLang="zh-CN" sz="3200" b="1" dirty="0" smtClean="0">
              <a:latin typeface="Albertus Extra Bold" pitchFamily="34" charset="0"/>
              <a:ea typeface="SimHei" pitchFamily="49" charset="-122"/>
            </a:endParaRPr>
          </a:p>
          <a:p>
            <a:pPr marL="2057400" lvl="2" indent="-1143000">
              <a:lnSpc>
                <a:spcPct val="120000"/>
              </a:lnSpc>
              <a:buFont typeface="+mj-lt"/>
              <a:buAutoNum type="arabicPeriod"/>
            </a:pPr>
            <a:endParaRPr lang="en-US" altLang="zh-CN" sz="5800" dirty="0" smtClean="0">
              <a:latin typeface="Albertus Extra Bold" pitchFamily="34" charset="0"/>
              <a:ea typeface="SimHei" pitchFamily="49" charset="-122"/>
            </a:endParaRPr>
          </a:p>
        </p:txBody>
      </p:sp>
      <p:pic>
        <p:nvPicPr>
          <p:cNvPr id="4" name="Рисунок 3"/>
          <p:cNvPicPr>
            <a:picLocks noChangeAspect="1"/>
          </p:cNvPicPr>
          <p:nvPr/>
        </p:nvPicPr>
        <p:blipFill>
          <a:blip r:embed="rId4" cstate="print">
            <a:extLst>
              <a:ext uri="{BEBA8EAE-BF5A-486C-A8C5-ECC9F3942E4B}">
                <a14:imgProps xmlns:a14="http://schemas.microsoft.com/office/drawing/2010/main">
                  <a14:imgLayer r:embed="rId5">
                    <a14:imgEffect>
                      <a14:backgroundRemoval t="9787" b="96766" l="4462" r="99615">
                        <a14:foregroundMark x1="40538" y1="55064" x2="40538" y2="55064"/>
                        <a14:foregroundMark x1="36462" y1="47915" x2="36462" y2="47915"/>
                        <a14:foregroundMark x1="31154" y1="43830" x2="31154" y2="43830"/>
                        <a14:foregroundMark x1="52231" y1="51489" x2="52231" y2="51489"/>
                        <a14:foregroundMark x1="65615" y1="62638" x2="65615" y2="62638"/>
                        <a14:foregroundMark x1="50231" y1="65362" x2="50231" y2="65362"/>
                        <a14:foregroundMark x1="27923" y1="64000" x2="27923" y2="64000"/>
                        <a14:foregroundMark x1="43308" y1="41191" x2="43308" y2="41191"/>
                        <a14:foregroundMark x1="13769" y1="38043" x2="13769" y2="38043"/>
                        <a14:foregroundMark x1="15000" y1="30809" x2="15000" y2="30809"/>
                        <a14:foregroundMark x1="13769" y1="20085" x2="13769" y2="20085"/>
                        <a14:foregroundMark x1="15769" y1="18298" x2="15769" y2="18298"/>
                        <a14:foregroundMark x1="47769" y1="85957" x2="47769" y2="85957"/>
                        <a14:foregroundMark x1="60000" y1="85106" x2="60000" y2="85106"/>
                        <a14:foregroundMark x1="80231" y1="90894" x2="80231" y2="90894"/>
                        <a14:foregroundMark x1="81846" y1="85957" x2="81846" y2="85957"/>
                        <a14:foregroundMark x1="18615" y1="90468" x2="18615" y2="90468"/>
                        <a14:foregroundMark x1="41308" y1="63149" x2="41308" y2="63149"/>
                        <a14:foregroundMark x1="29154" y1="57277" x2="29154" y2="57277"/>
                        <a14:foregroundMark x1="27923" y1="46979" x2="27923" y2="46979"/>
                        <a14:foregroundMark x1="35231" y1="38043" x2="35231" y2="38043"/>
                        <a14:foregroundMark x1="64385" y1="51489" x2="64385" y2="51489"/>
                        <a14:foregroundMark x1="53846" y1="43830" x2="53846" y2="43830"/>
                        <a14:foregroundMark x1="50615" y1="38894" x2="50615" y2="38894"/>
                        <a14:foregroundMark x1="45385" y1="37106" x2="45385" y2="37106"/>
                        <a14:foregroundMark x1="89923" y1="15574" x2="89923" y2="15574"/>
                        <a14:foregroundMark x1="85462" y1="16000" x2="85462" y2="16000"/>
                        <a14:foregroundMark x1="81846" y1="13362" x2="81846" y2="13362"/>
                        <a14:foregroundMark x1="96000" y1="38043" x2="96000" y2="38043"/>
                        <a14:foregroundMark x1="85077" y1="67574" x2="85077" y2="67574"/>
                        <a14:foregroundMark x1="17846" y1="85957" x2="17846" y2="85957"/>
                        <a14:foregroundMark x1="22231" y1="85957" x2="22231" y2="85957"/>
                        <a14:foregroundMark x1="17000" y1="40255" x2="17000" y2="40255"/>
                      </a14:backgroundRemoval>
                    </a14:imgEffect>
                  </a14:imgLayer>
                </a14:imgProps>
              </a:ext>
              <a:ext uri="{28A0092B-C50C-407E-A947-70E740481C1C}">
                <a14:useLocalDpi xmlns:a14="http://schemas.microsoft.com/office/drawing/2010/main" val="0"/>
              </a:ext>
            </a:extLst>
          </a:blip>
          <a:stretch>
            <a:fillRect/>
          </a:stretch>
        </p:blipFill>
        <p:spPr>
          <a:xfrm>
            <a:off x="3995936" y="1484784"/>
            <a:ext cx="3133328" cy="2832046"/>
          </a:xfrm>
          <a:prstGeom prst="rect">
            <a:avLst/>
          </a:prstGeom>
        </p:spPr>
      </p:pic>
      <p:sp>
        <p:nvSpPr>
          <p:cNvPr id="8" name="Заголовок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Tick-borne encephalitis</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72155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Anti-tick’s </a:t>
            </a:r>
            <a:r>
              <a:rPr lang="en-US" b="1" dirty="0" err="1" smtClean="0"/>
              <a:t>Ig</a:t>
            </a:r>
            <a:endParaRPr lang="ru-RU" b="1" dirty="0"/>
          </a:p>
        </p:txBody>
      </p:sp>
      <p:sp>
        <p:nvSpPr>
          <p:cNvPr id="3" name="Объект 2"/>
          <p:cNvSpPr>
            <a:spLocks noGrp="1"/>
          </p:cNvSpPr>
          <p:nvPr>
            <p:ph idx="1"/>
          </p:nvPr>
        </p:nvSpPr>
        <p:spPr/>
        <p:txBody>
          <a:bodyPr>
            <a:normAutofit/>
          </a:bodyPr>
          <a:lstStyle/>
          <a:p>
            <a:r>
              <a:rPr lang="en-US" sz="4000" b="1" dirty="0" smtClean="0"/>
              <a:t>1,0 per 10 kg once a day</a:t>
            </a:r>
          </a:p>
          <a:p>
            <a:r>
              <a:rPr lang="en-US" sz="4000" b="1" dirty="0" smtClean="0"/>
              <a:t>1,0 per 10 kg twice a day</a:t>
            </a:r>
          </a:p>
          <a:p>
            <a:r>
              <a:rPr lang="en-US" sz="4000" b="1" dirty="0"/>
              <a:t>1,0 per 10 kg </a:t>
            </a:r>
            <a:r>
              <a:rPr lang="en-US" sz="4000" b="1" dirty="0" smtClean="0"/>
              <a:t>2-3 </a:t>
            </a:r>
            <a:r>
              <a:rPr lang="en-US" sz="4000" b="1" dirty="0"/>
              <a:t>a </a:t>
            </a:r>
            <a:r>
              <a:rPr lang="en-US" sz="4000" b="1" dirty="0" smtClean="0"/>
              <a:t>day</a:t>
            </a:r>
          </a:p>
          <a:p>
            <a:r>
              <a:rPr lang="en-US" sz="4000" b="1" dirty="0" smtClean="0"/>
              <a:t>1,5 per 10 kg 2-3 times a day</a:t>
            </a:r>
            <a:endParaRPr lang="ru-RU" sz="40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1772816"/>
            <a:ext cx="2789381" cy="1992415"/>
          </a:xfrm>
          <a:prstGeom prst="rect">
            <a:avLst/>
          </a:prstGeom>
        </p:spPr>
      </p:pic>
      <p:pic>
        <p:nvPicPr>
          <p:cNvPr id="5" name="Picture 2"/>
          <p:cNvPicPr>
            <a:picLocks noChangeAspect="1" noChangeArrowheads="1"/>
          </p:cNvPicPr>
          <p:nvPr/>
        </p:nvPicPr>
        <p:blipFill>
          <a:blip r:embed="rId3"/>
          <a:srcRect/>
          <a:stretch>
            <a:fillRect/>
          </a:stretch>
        </p:blipFill>
        <p:spPr bwMode="auto">
          <a:xfrm>
            <a:off x="0" y="5338767"/>
            <a:ext cx="9144000" cy="1519233"/>
          </a:xfrm>
          <a:prstGeom prst="rect">
            <a:avLst/>
          </a:prstGeom>
          <a:noFill/>
          <a:ln w="9525">
            <a:noFill/>
            <a:miter lim="800000"/>
            <a:headEnd/>
            <a:tailEnd/>
          </a:ln>
          <a:effectLst/>
        </p:spPr>
      </p:pic>
    </p:spTree>
    <p:extLst>
      <p:ext uri="{BB962C8B-B14F-4D97-AF65-F5344CB8AC3E}">
        <p14:creationId xmlns:p14="http://schemas.microsoft.com/office/powerpoint/2010/main" val="1368844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fontScale="90000"/>
          </a:bodyPr>
          <a:lstStyle/>
          <a:p>
            <a:r>
              <a:rPr lang="en-US" b="1" dirty="0"/>
              <a:t>S</a:t>
            </a:r>
            <a:r>
              <a:rPr lang="en-US" b="1" dirty="0" smtClean="0"/>
              <a:t>pecific prevention</a:t>
            </a:r>
            <a:r>
              <a:rPr lang="ru-RU" b="1" dirty="0" smtClean="0"/>
              <a:t> </a:t>
            </a:r>
            <a:r>
              <a:rPr lang="en-US" b="1" dirty="0" smtClean="0"/>
              <a:t>of TBI</a:t>
            </a:r>
            <a:br>
              <a:rPr lang="en-US" b="1" dirty="0" smtClean="0"/>
            </a:br>
            <a:endParaRPr lang="ru-RU" b="1" dirty="0"/>
          </a:p>
        </p:txBody>
      </p:sp>
      <p:pic>
        <p:nvPicPr>
          <p:cNvPr id="5" name="Picture 2"/>
          <p:cNvPicPr>
            <a:picLocks noChangeAspect="1" noChangeArrowheads="1"/>
          </p:cNvPicPr>
          <p:nvPr/>
        </p:nvPicPr>
        <p:blipFill>
          <a:blip r:embed="rId2"/>
          <a:srcRect/>
          <a:stretch>
            <a:fillRect/>
          </a:stretch>
        </p:blipFill>
        <p:spPr bwMode="auto">
          <a:xfrm>
            <a:off x="0" y="5338767"/>
            <a:ext cx="9144000" cy="1519233"/>
          </a:xfrm>
          <a:prstGeom prst="rect">
            <a:avLst/>
          </a:prstGeom>
          <a:noFill/>
          <a:ln w="9525">
            <a:noFill/>
            <a:miter lim="800000"/>
            <a:headEnd/>
            <a:tailEnd/>
          </a:ln>
          <a:effectLst/>
        </p:spPr>
      </p:pic>
      <p:sp>
        <p:nvSpPr>
          <p:cNvPr id="3" name="TextBox 2"/>
          <p:cNvSpPr txBox="1"/>
          <p:nvPr/>
        </p:nvSpPr>
        <p:spPr>
          <a:xfrm>
            <a:off x="719572" y="692696"/>
            <a:ext cx="7704856" cy="7417415"/>
          </a:xfrm>
          <a:prstGeom prst="rect">
            <a:avLst/>
          </a:prstGeom>
          <a:noFill/>
        </p:spPr>
        <p:txBody>
          <a:bodyPr wrap="square" rtlCol="0">
            <a:spAutoFit/>
          </a:bodyPr>
          <a:lstStyle/>
          <a:p>
            <a:r>
              <a:rPr lang="en-US" sz="2800" dirty="0" smtClean="0"/>
              <a:t>TBE </a:t>
            </a:r>
            <a:r>
              <a:rPr lang="en-US" sz="2800" dirty="0"/>
              <a:t>can be successfully prevented by active </a:t>
            </a:r>
            <a:r>
              <a:rPr lang="en-US" sz="2800" dirty="0" smtClean="0"/>
              <a:t>immunization. </a:t>
            </a:r>
          </a:p>
          <a:p>
            <a:endParaRPr lang="ru-RU" sz="2800" dirty="0" smtClean="0"/>
          </a:p>
          <a:p>
            <a:r>
              <a:rPr lang="en-US" sz="2800" b="1" dirty="0" err="1" smtClean="0"/>
              <a:t>EnceVir</a:t>
            </a:r>
            <a:r>
              <a:rPr lang="en-US" sz="2800" b="1" dirty="0" smtClean="0"/>
              <a:t>  </a:t>
            </a:r>
          </a:p>
          <a:p>
            <a:r>
              <a:rPr lang="en-US" sz="2800" b="1" dirty="0" err="1" smtClean="0"/>
              <a:t>Encepur</a:t>
            </a:r>
            <a:r>
              <a:rPr lang="en-US" sz="2800" b="1" dirty="0" smtClean="0"/>
              <a:t> </a:t>
            </a:r>
          </a:p>
          <a:p>
            <a:r>
              <a:rPr lang="ru-RU" sz="2800" b="1" dirty="0" smtClean="0"/>
              <a:t>Клещ-Э-</a:t>
            </a:r>
            <a:r>
              <a:rPr lang="ru-RU" sz="2800" b="1" dirty="0" err="1" smtClean="0"/>
              <a:t>вак</a:t>
            </a:r>
            <a:endParaRPr lang="ru-RU" sz="2800" b="1" dirty="0" smtClean="0"/>
          </a:p>
          <a:p>
            <a:r>
              <a:rPr lang="ru-RU" sz="2800" b="1" dirty="0" smtClean="0"/>
              <a:t>Вакцина клещевого энцефалита</a:t>
            </a:r>
          </a:p>
          <a:p>
            <a:endParaRPr lang="en-US" sz="2800" dirty="0"/>
          </a:p>
          <a:p>
            <a:r>
              <a:rPr lang="en-US" sz="2800" dirty="0" smtClean="0"/>
              <a:t>Due </a:t>
            </a:r>
            <a:r>
              <a:rPr lang="en-US" sz="2800" dirty="0"/>
              <a:t>to the highly conserved structure of this antigen broad cross-protection by the vaccines could be shown against TBE viruses of all three subtypes </a:t>
            </a:r>
            <a:endParaRPr lang="en-US" sz="2800" dirty="0" smtClean="0"/>
          </a:p>
          <a:p>
            <a:endParaRPr lang="en-US" sz="2800" dirty="0" smtClean="0"/>
          </a:p>
          <a:p>
            <a:r>
              <a:rPr lang="en-US" sz="2800" dirty="0" smtClean="0"/>
              <a:t>The </a:t>
            </a:r>
            <a:r>
              <a:rPr lang="en-US" sz="2800" dirty="0"/>
              <a:t>conventional immunization schedules for primary immunization are similar for both vaccines, with three intramuscular doses given </a:t>
            </a:r>
            <a:r>
              <a:rPr lang="en-US" sz="2800" dirty="0" smtClean="0"/>
              <a:t>on</a:t>
            </a:r>
            <a:r>
              <a:rPr lang="ru-RU" sz="2800" dirty="0"/>
              <a:t> </a:t>
            </a:r>
            <a:r>
              <a:rPr lang="en-US" sz="2800" dirty="0" smtClean="0"/>
              <a:t>0</a:t>
            </a:r>
            <a:r>
              <a:rPr lang="en-US" sz="2800" dirty="0"/>
              <a:t>, 21 days–3 months and 9–12 months. </a:t>
            </a:r>
            <a:endParaRPr lang="en-US" sz="2800" dirty="0" smtClean="0"/>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7656" y="836712"/>
            <a:ext cx="3096344" cy="3096344"/>
          </a:xfrm>
          <a:prstGeom prst="rect">
            <a:avLst/>
          </a:prstGeom>
        </p:spPr>
      </p:pic>
    </p:spTree>
    <p:extLst>
      <p:ext uri="{BB962C8B-B14F-4D97-AF65-F5344CB8AC3E}">
        <p14:creationId xmlns:p14="http://schemas.microsoft.com/office/powerpoint/2010/main" val="2058618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fontScale="90000"/>
          </a:bodyPr>
          <a:lstStyle/>
          <a:p>
            <a:r>
              <a:rPr lang="en-US" b="1" dirty="0"/>
              <a:t>S</a:t>
            </a:r>
            <a:r>
              <a:rPr lang="en-US" b="1" dirty="0" smtClean="0"/>
              <a:t>pecific prevention</a:t>
            </a:r>
            <a:r>
              <a:rPr lang="ru-RU" b="1" dirty="0" smtClean="0"/>
              <a:t> </a:t>
            </a:r>
            <a:r>
              <a:rPr lang="en-US" b="1" dirty="0" smtClean="0"/>
              <a:t>of TBI</a:t>
            </a:r>
            <a:br>
              <a:rPr lang="en-US" b="1" dirty="0" smtClean="0"/>
            </a:br>
            <a:endParaRPr lang="ru-RU" b="1" dirty="0"/>
          </a:p>
        </p:txBody>
      </p:sp>
      <p:pic>
        <p:nvPicPr>
          <p:cNvPr id="5" name="Picture 2"/>
          <p:cNvPicPr>
            <a:picLocks noChangeAspect="1" noChangeArrowheads="1"/>
          </p:cNvPicPr>
          <p:nvPr/>
        </p:nvPicPr>
        <p:blipFill>
          <a:blip r:embed="rId2"/>
          <a:srcRect/>
          <a:stretch>
            <a:fillRect/>
          </a:stretch>
        </p:blipFill>
        <p:spPr bwMode="auto">
          <a:xfrm>
            <a:off x="0" y="5338767"/>
            <a:ext cx="9144000" cy="1519233"/>
          </a:xfrm>
          <a:prstGeom prst="rect">
            <a:avLst/>
          </a:prstGeom>
          <a:noFill/>
          <a:ln w="9525">
            <a:noFill/>
            <a:miter lim="800000"/>
            <a:headEnd/>
            <a:tailEnd/>
          </a:ln>
          <a:effectLst/>
        </p:spPr>
      </p:pic>
      <p:sp>
        <p:nvSpPr>
          <p:cNvPr id="3" name="TextBox 2"/>
          <p:cNvSpPr txBox="1"/>
          <p:nvPr/>
        </p:nvSpPr>
        <p:spPr>
          <a:xfrm>
            <a:off x="719572" y="692696"/>
            <a:ext cx="7704856" cy="1815882"/>
          </a:xfrm>
          <a:prstGeom prst="rect">
            <a:avLst/>
          </a:prstGeom>
          <a:noFill/>
        </p:spPr>
        <p:txBody>
          <a:bodyPr wrap="square" rtlCol="0">
            <a:spAutoFit/>
          </a:bodyPr>
          <a:lstStyle/>
          <a:p>
            <a:r>
              <a:rPr lang="en-US" sz="2800" dirty="0" smtClean="0"/>
              <a:t>The </a:t>
            </a:r>
            <a:r>
              <a:rPr lang="en-US" sz="2800" dirty="0"/>
              <a:t>conventional immunization schedules for primary immunization are similar for both vaccines, with three intramuscular doses given </a:t>
            </a:r>
            <a:r>
              <a:rPr lang="en-US" sz="2800" dirty="0" smtClean="0"/>
              <a:t>on</a:t>
            </a:r>
            <a:r>
              <a:rPr lang="ru-RU" sz="2800" dirty="0"/>
              <a:t> </a:t>
            </a:r>
            <a:r>
              <a:rPr lang="en-US" sz="2800" dirty="0" smtClean="0"/>
              <a:t>0</a:t>
            </a:r>
            <a:r>
              <a:rPr lang="en-US" sz="2800" dirty="0"/>
              <a:t>, 21 days–3 months and 9–12 months. </a:t>
            </a:r>
            <a:endParaRPr lang="en-US" sz="2800" dirty="0" smtClean="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508578"/>
            <a:ext cx="5424211" cy="3059003"/>
          </a:xfrm>
          <a:prstGeom prst="rect">
            <a:avLst/>
          </a:prstGeom>
        </p:spPr>
      </p:pic>
    </p:spTree>
    <p:extLst>
      <p:ext uri="{BB962C8B-B14F-4D97-AF65-F5344CB8AC3E}">
        <p14:creationId xmlns:p14="http://schemas.microsoft.com/office/powerpoint/2010/main" val="2480113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цикл развития клеща.jpg"/>
          <p:cNvPicPr>
            <a:picLocks noChangeAspect="1"/>
          </p:cNvPicPr>
          <p:nvPr/>
        </p:nvPicPr>
        <p:blipFill>
          <a:blip r:embed="rId3"/>
          <a:stretch>
            <a:fillRect/>
          </a:stretch>
        </p:blipFill>
        <p:spPr>
          <a:xfrm>
            <a:off x="-500099" y="-214338"/>
            <a:ext cx="9956199" cy="728508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5338767"/>
            <a:ext cx="9144000" cy="1519233"/>
          </a:xfrm>
          <a:prstGeom prst="rect">
            <a:avLst/>
          </a:prstGeom>
          <a:noFill/>
          <a:ln w="9525">
            <a:noFill/>
            <a:miter lim="800000"/>
            <a:headEnd/>
            <a:tailEnd/>
          </a:ln>
          <a:effectLst/>
        </p:spPr>
      </p:pic>
      <p:sp>
        <p:nvSpPr>
          <p:cNvPr id="2" name="Заголовок 1"/>
          <p:cNvSpPr>
            <a:spLocks noGrp="1"/>
          </p:cNvSpPr>
          <p:nvPr>
            <p:ph type="ctrTitle"/>
          </p:nvPr>
        </p:nvSpPr>
        <p:spPr>
          <a:xfrm>
            <a:off x="0" y="0"/>
            <a:ext cx="9144000" cy="928669"/>
          </a:xfrm>
        </p:spPr>
        <p:txBody>
          <a:bodyPr>
            <a:noAutofit/>
          </a:bodyPr>
          <a:lstStyle/>
          <a:p>
            <a:r>
              <a:rPr lang="en-US" sz="4800" b="1" dirty="0" smtClean="0"/>
              <a:t>Introduction</a:t>
            </a:r>
            <a:r>
              <a:rPr lang="ru-RU" sz="4800" b="1" dirty="0" smtClean="0"/>
              <a:t> </a:t>
            </a:r>
            <a:r>
              <a:rPr lang="en-US" sz="4800" b="1" dirty="0" smtClean="0"/>
              <a:t>to tick-borne diseases</a:t>
            </a:r>
            <a:endParaRPr lang="ru-RU" sz="4800" b="1" dirty="0"/>
          </a:p>
        </p:txBody>
      </p:sp>
      <p:sp>
        <p:nvSpPr>
          <p:cNvPr id="5" name="Прямоугольник 4"/>
          <p:cNvSpPr/>
          <p:nvPr/>
        </p:nvSpPr>
        <p:spPr>
          <a:xfrm>
            <a:off x="214282" y="1071546"/>
            <a:ext cx="6429420" cy="4955203"/>
          </a:xfrm>
          <a:prstGeom prst="rect">
            <a:avLst/>
          </a:prstGeom>
        </p:spPr>
        <p:txBody>
          <a:bodyPr wrap="square">
            <a:spAutoFit/>
          </a:bodyPr>
          <a:lstStyle/>
          <a:p>
            <a:pPr algn="just">
              <a:buAutoNum type="arabicPeriod"/>
            </a:pPr>
            <a:r>
              <a:rPr lang="en-US" sz="3600" dirty="0" smtClean="0">
                <a:latin typeface="Arial" charset="0"/>
                <a:cs typeface="Arial" charset="0"/>
              </a:rPr>
              <a:t> </a:t>
            </a:r>
            <a:r>
              <a:rPr lang="en-US" sz="3600" b="1" dirty="0" smtClean="0">
                <a:latin typeface="Arial" charset="0"/>
                <a:cs typeface="Arial" charset="0"/>
              </a:rPr>
              <a:t>Tick-borne encephalitis</a:t>
            </a:r>
          </a:p>
          <a:p>
            <a:pPr marL="342900" indent="-342900" algn="just">
              <a:buAutoNum type="arabicPeriod"/>
            </a:pPr>
            <a:endParaRPr lang="en-US" sz="3600" dirty="0" smtClean="0">
              <a:latin typeface="Arial" charset="0"/>
              <a:cs typeface="Arial" charset="0"/>
            </a:endParaRPr>
          </a:p>
          <a:p>
            <a:pPr algn="just"/>
            <a:r>
              <a:rPr lang="en-US" sz="3600" dirty="0" smtClean="0">
                <a:latin typeface="Arial" charset="0"/>
                <a:cs typeface="Arial" charset="0"/>
              </a:rPr>
              <a:t>2. Lyme disease</a:t>
            </a:r>
          </a:p>
          <a:p>
            <a:pPr algn="just"/>
            <a:endParaRPr lang="en-US" sz="3600" dirty="0" smtClean="0">
              <a:latin typeface="Arial" charset="0"/>
              <a:cs typeface="Arial" charset="0"/>
            </a:endParaRPr>
          </a:p>
          <a:p>
            <a:pPr algn="just"/>
            <a:r>
              <a:rPr lang="en-US" sz="3600" dirty="0" smtClean="0">
                <a:latin typeface="Arial" charset="0"/>
                <a:cs typeface="Arial" charset="0"/>
              </a:rPr>
              <a:t>3. Vesicle </a:t>
            </a:r>
            <a:r>
              <a:rPr lang="en-US" sz="3600" dirty="0" err="1" smtClean="0">
                <a:latin typeface="Arial" charset="0"/>
                <a:cs typeface="Arial" charset="0"/>
              </a:rPr>
              <a:t>rickettsiosis</a:t>
            </a:r>
            <a:endParaRPr lang="en-US" sz="3600" dirty="0" smtClean="0">
              <a:latin typeface="Arial" charset="0"/>
              <a:cs typeface="Arial" charset="0"/>
            </a:endParaRPr>
          </a:p>
          <a:p>
            <a:pPr algn="just"/>
            <a:endParaRPr lang="en-US" sz="3600" dirty="0" smtClean="0">
              <a:latin typeface="Arial" charset="0"/>
              <a:cs typeface="Arial" charset="0"/>
            </a:endParaRPr>
          </a:p>
          <a:p>
            <a:pPr algn="just"/>
            <a:r>
              <a:rPr lang="en-US" sz="3600" dirty="0" smtClean="0">
                <a:latin typeface="Arial" charset="0"/>
                <a:cs typeface="Arial" charset="0"/>
              </a:rPr>
              <a:t>4. Other types of </a:t>
            </a:r>
            <a:r>
              <a:rPr lang="en-US" sz="3600" dirty="0" err="1" smtClean="0">
                <a:latin typeface="Arial" charset="0"/>
                <a:cs typeface="Arial" charset="0"/>
              </a:rPr>
              <a:t>rickettsiosis</a:t>
            </a:r>
            <a:endParaRPr lang="en-US" sz="3600" dirty="0" smtClean="0">
              <a:latin typeface="Arial" charset="0"/>
              <a:cs typeface="Arial" charset="0"/>
            </a:endParaRPr>
          </a:p>
          <a:p>
            <a:pPr algn="just"/>
            <a:r>
              <a:rPr lang="en-US" sz="3600" dirty="0">
                <a:latin typeface="Arial" charset="0"/>
                <a:cs typeface="Arial" charset="0"/>
              </a:rPr>
              <a:t>	</a:t>
            </a:r>
            <a:r>
              <a:rPr lang="en-US" sz="3600" dirty="0" smtClean="0">
                <a:latin typeface="Arial" charset="0"/>
                <a:cs typeface="Arial" charset="0"/>
              </a:rPr>
              <a:t>(~80 types)</a:t>
            </a:r>
          </a:p>
          <a:p>
            <a:endParaRPr lang="en-US" sz="2800" dirty="0" smtClean="0">
              <a:latin typeface="Arial" charset="0"/>
              <a:cs typeface="Arial" charset="0"/>
            </a:endParaRPr>
          </a:p>
        </p:txBody>
      </p:sp>
      <p:pic>
        <p:nvPicPr>
          <p:cNvPr id="6" name="Рисунок 5" descr="images.jpg"/>
          <p:cNvPicPr>
            <a:picLocks noChangeAspect="1"/>
          </p:cNvPicPr>
          <p:nvPr/>
        </p:nvPicPr>
        <p:blipFill>
          <a:blip r:embed="rId3"/>
          <a:stretch>
            <a:fillRect/>
          </a:stretch>
        </p:blipFill>
        <p:spPr>
          <a:xfrm>
            <a:off x="7286644" y="785794"/>
            <a:ext cx="1628787" cy="13573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descr="images1.jpg"/>
          <p:cNvPicPr>
            <a:picLocks noChangeAspect="1"/>
          </p:cNvPicPr>
          <p:nvPr/>
        </p:nvPicPr>
        <p:blipFill>
          <a:blip r:embed="rId4"/>
          <a:stretch>
            <a:fillRect/>
          </a:stretch>
        </p:blipFill>
        <p:spPr>
          <a:xfrm>
            <a:off x="5500694" y="1571612"/>
            <a:ext cx="1800238" cy="15001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Рисунок 8" descr="images2.jpg"/>
          <p:cNvPicPr>
            <a:picLocks noChangeAspect="1"/>
          </p:cNvPicPr>
          <p:nvPr/>
        </p:nvPicPr>
        <p:blipFill>
          <a:blip r:embed="rId5"/>
          <a:stretch>
            <a:fillRect/>
          </a:stretch>
        </p:blipFill>
        <p:spPr>
          <a:xfrm>
            <a:off x="5929322" y="3143248"/>
            <a:ext cx="1571636" cy="1571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Рисунок 9" descr="klesh-2.jpg"/>
          <p:cNvPicPr>
            <a:picLocks noChangeAspect="1"/>
          </p:cNvPicPr>
          <p:nvPr/>
        </p:nvPicPr>
        <p:blipFill>
          <a:blip r:embed="rId6"/>
          <a:stretch>
            <a:fillRect/>
          </a:stretch>
        </p:blipFill>
        <p:spPr>
          <a:xfrm>
            <a:off x="7429520" y="2285992"/>
            <a:ext cx="1495427" cy="14954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Рисунок 10" descr="image6s.jpg"/>
          <p:cNvPicPr>
            <a:picLocks noChangeAspect="1"/>
          </p:cNvPicPr>
          <p:nvPr/>
        </p:nvPicPr>
        <p:blipFill>
          <a:blip r:embed="rId7"/>
          <a:stretch>
            <a:fillRect/>
          </a:stretch>
        </p:blipFill>
        <p:spPr>
          <a:xfrm>
            <a:off x="7143768" y="4357694"/>
            <a:ext cx="1802280" cy="14620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d0c48115d23c5fb072ee1e23d4d26478.jpg"/>
          <p:cNvPicPr>
            <a:picLocks noChangeAspect="1"/>
          </p:cNvPicPr>
          <p:nvPr/>
        </p:nvPicPr>
        <p:blipFill>
          <a:blip r:embed="rId2" cstate="print"/>
          <a:stretch>
            <a:fillRect/>
          </a:stretch>
        </p:blipFill>
        <p:spPr>
          <a:xfrm>
            <a:off x="5143504" y="714356"/>
            <a:ext cx="1785926" cy="1785926"/>
          </a:xfrm>
          <a:prstGeom prst="rect">
            <a:avLst/>
          </a:prstGeom>
        </p:spPr>
      </p:pic>
      <p:sp>
        <p:nvSpPr>
          <p:cNvPr id="2" name="Заголовок 1"/>
          <p:cNvSpPr>
            <a:spLocks noGrp="1"/>
          </p:cNvSpPr>
          <p:nvPr>
            <p:ph type="title"/>
          </p:nvPr>
        </p:nvSpPr>
        <p:spPr>
          <a:xfrm>
            <a:off x="428596" y="0"/>
            <a:ext cx="8229600" cy="1143000"/>
          </a:xfrm>
        </p:spPr>
        <p:txBody>
          <a:bodyPr>
            <a:normAutofit fontScale="90000"/>
          </a:bodyPr>
          <a:lstStyle/>
          <a:p>
            <a:r>
              <a:rPr lang="en-US" b="1" dirty="0" smtClean="0"/>
              <a:t>Non</a:t>
            </a:r>
            <a:r>
              <a:rPr lang="ru-RU" b="1" dirty="0" smtClean="0"/>
              <a:t>-</a:t>
            </a:r>
            <a:r>
              <a:rPr lang="en-US" b="1" dirty="0" smtClean="0"/>
              <a:t>specific prevention</a:t>
            </a:r>
            <a:r>
              <a:rPr lang="ru-RU" b="1" dirty="0" smtClean="0"/>
              <a:t> </a:t>
            </a:r>
            <a:r>
              <a:rPr lang="en-US" b="1" dirty="0" smtClean="0"/>
              <a:t>of TBI</a:t>
            </a:r>
            <a:br>
              <a:rPr lang="en-US" b="1" dirty="0" smtClean="0"/>
            </a:br>
            <a:endParaRPr lang="ru-RU" b="1" dirty="0"/>
          </a:p>
        </p:txBody>
      </p:sp>
      <p:pic>
        <p:nvPicPr>
          <p:cNvPr id="5" name="Picture 2"/>
          <p:cNvPicPr>
            <a:picLocks noChangeAspect="1" noChangeArrowheads="1"/>
          </p:cNvPicPr>
          <p:nvPr/>
        </p:nvPicPr>
        <p:blipFill>
          <a:blip r:embed="rId3"/>
          <a:srcRect/>
          <a:stretch>
            <a:fillRect/>
          </a:stretch>
        </p:blipFill>
        <p:spPr bwMode="auto">
          <a:xfrm>
            <a:off x="0" y="5338767"/>
            <a:ext cx="9144000" cy="1519233"/>
          </a:xfrm>
          <a:prstGeom prst="rect">
            <a:avLst/>
          </a:prstGeom>
          <a:noFill/>
          <a:ln w="9525">
            <a:noFill/>
            <a:miter lim="800000"/>
            <a:headEnd/>
            <a:tailEnd/>
          </a:ln>
          <a:effectLst/>
        </p:spPr>
      </p:pic>
      <p:sp>
        <p:nvSpPr>
          <p:cNvPr id="6" name="TextBox 5"/>
          <p:cNvSpPr txBox="1"/>
          <p:nvPr/>
        </p:nvSpPr>
        <p:spPr>
          <a:xfrm>
            <a:off x="500034" y="785794"/>
            <a:ext cx="6715172" cy="5109091"/>
          </a:xfrm>
          <a:prstGeom prst="rect">
            <a:avLst/>
          </a:prstGeom>
          <a:noFill/>
        </p:spPr>
        <p:txBody>
          <a:bodyPr wrap="square" rtlCol="0">
            <a:spAutoFit/>
          </a:bodyPr>
          <a:lstStyle/>
          <a:p>
            <a:pPr marL="342900" indent="-342900">
              <a:buFont typeface="Arial" pitchFamily="34" charset="0"/>
              <a:buChar char="•"/>
            </a:pPr>
            <a:r>
              <a:rPr lang="en-US" sz="2800" dirty="0" smtClean="0"/>
              <a:t>avoidance of tick-infested areas</a:t>
            </a:r>
          </a:p>
          <a:p>
            <a:pPr marL="342900" indent="-342900">
              <a:buFont typeface="Arial" pitchFamily="34" charset="0"/>
              <a:buChar char="•"/>
            </a:pPr>
            <a:endParaRPr lang="en-US" sz="2800" dirty="0" smtClean="0"/>
          </a:p>
          <a:p>
            <a:pPr marL="342900" indent="-342900">
              <a:buFont typeface="Arial" pitchFamily="34" charset="0"/>
              <a:buChar char="•"/>
            </a:pPr>
            <a:r>
              <a:rPr lang="en-US" sz="2800" dirty="0" smtClean="0"/>
              <a:t>use of repellents </a:t>
            </a:r>
          </a:p>
          <a:p>
            <a:pPr marL="342900" indent="-342900">
              <a:buFont typeface="Arial" pitchFamily="34" charset="0"/>
              <a:buChar char="•"/>
            </a:pPr>
            <a:endParaRPr lang="en-US" sz="2800" dirty="0" smtClean="0"/>
          </a:p>
          <a:p>
            <a:pPr marL="342900" indent="-342900">
              <a:buFont typeface="Arial" pitchFamily="34" charset="0"/>
              <a:buChar char="•"/>
            </a:pPr>
            <a:r>
              <a:rPr lang="en-US" sz="2800" dirty="0" smtClean="0"/>
              <a:t>avoidance of </a:t>
            </a:r>
            <a:r>
              <a:rPr lang="en-US" sz="2800" dirty="0" err="1" smtClean="0"/>
              <a:t>unboiling</a:t>
            </a:r>
            <a:r>
              <a:rPr lang="en-US" sz="2800" dirty="0" smtClean="0"/>
              <a:t> milk</a:t>
            </a:r>
          </a:p>
          <a:p>
            <a:pPr marL="342900" indent="-342900">
              <a:buFont typeface="Arial" pitchFamily="34" charset="0"/>
              <a:buChar char="•"/>
            </a:pPr>
            <a:endParaRPr lang="en-US" sz="2800" dirty="0" smtClean="0"/>
          </a:p>
          <a:p>
            <a:pPr marL="342900" indent="-342900">
              <a:buFont typeface="Arial" pitchFamily="34" charset="0"/>
              <a:buChar char="•"/>
            </a:pPr>
            <a:r>
              <a:rPr lang="en-US" sz="2800" dirty="0" smtClean="0"/>
              <a:t>use protective clothing</a:t>
            </a:r>
          </a:p>
          <a:p>
            <a:pPr marL="342900" indent="-342900">
              <a:buFont typeface="Arial" pitchFamily="34" charset="0"/>
              <a:buChar char="•"/>
            </a:pPr>
            <a:endParaRPr lang="en-US" sz="2800" dirty="0" smtClean="0"/>
          </a:p>
          <a:p>
            <a:pPr marL="342900" indent="-342900">
              <a:buFont typeface="Arial" pitchFamily="34" charset="0"/>
              <a:buChar char="•"/>
            </a:pPr>
            <a:r>
              <a:rPr lang="en-US" sz="2800" dirty="0" smtClean="0"/>
              <a:t>self-examination</a:t>
            </a:r>
            <a:r>
              <a:rPr lang="ru-RU" sz="2800" dirty="0" smtClean="0"/>
              <a:t> </a:t>
            </a:r>
            <a:endParaRPr lang="en-US" sz="2800" dirty="0" smtClean="0"/>
          </a:p>
          <a:p>
            <a:pPr marL="342900" indent="-342900">
              <a:buFont typeface="Arial" pitchFamily="34" charset="0"/>
              <a:buChar char="•"/>
            </a:pPr>
            <a:endParaRPr lang="en-US" sz="2800" dirty="0" smtClean="0"/>
          </a:p>
          <a:p>
            <a:pPr marL="342900" indent="-342900">
              <a:buFont typeface="Arial" pitchFamily="34" charset="0"/>
              <a:buChar char="•"/>
            </a:pPr>
            <a:r>
              <a:rPr lang="en-US" sz="2800" dirty="0" smtClean="0"/>
              <a:t>group-examination</a:t>
            </a:r>
          </a:p>
          <a:p>
            <a:endParaRPr lang="ru-RU" dirty="0"/>
          </a:p>
        </p:txBody>
      </p:sp>
      <p:pic>
        <p:nvPicPr>
          <p:cNvPr id="7" name="Рисунок 6" descr="10.jpg"/>
          <p:cNvPicPr>
            <a:picLocks noChangeAspect="1"/>
          </p:cNvPicPr>
          <p:nvPr/>
        </p:nvPicPr>
        <p:blipFill>
          <a:blip r:embed="rId4" cstate="print"/>
          <a:stretch>
            <a:fillRect/>
          </a:stretch>
        </p:blipFill>
        <p:spPr>
          <a:xfrm>
            <a:off x="7000892" y="642918"/>
            <a:ext cx="1824938" cy="1044075"/>
          </a:xfrm>
          <a:prstGeom prst="rect">
            <a:avLst/>
          </a:prstGeom>
        </p:spPr>
      </p:pic>
      <p:pic>
        <p:nvPicPr>
          <p:cNvPr id="9" name="Рисунок 8" descr="milk_1.jpg"/>
          <p:cNvPicPr>
            <a:picLocks noChangeAspect="1"/>
          </p:cNvPicPr>
          <p:nvPr/>
        </p:nvPicPr>
        <p:blipFill>
          <a:blip r:embed="rId5" cstate="print"/>
          <a:stretch>
            <a:fillRect/>
          </a:stretch>
        </p:blipFill>
        <p:spPr>
          <a:xfrm>
            <a:off x="6858016" y="1714488"/>
            <a:ext cx="2054708" cy="2428868"/>
          </a:xfrm>
          <a:prstGeom prst="rect">
            <a:avLst/>
          </a:prstGeom>
        </p:spPr>
      </p:pic>
      <p:pic>
        <p:nvPicPr>
          <p:cNvPr id="10" name="Рисунок 9" descr="792_big.jpg"/>
          <p:cNvPicPr>
            <a:picLocks noChangeAspect="1"/>
          </p:cNvPicPr>
          <p:nvPr/>
        </p:nvPicPr>
        <p:blipFill>
          <a:blip r:embed="rId6" cstate="print"/>
          <a:stretch>
            <a:fillRect/>
          </a:stretch>
        </p:blipFill>
        <p:spPr>
          <a:xfrm>
            <a:off x="5286380" y="2500306"/>
            <a:ext cx="1220534" cy="2340864"/>
          </a:xfrm>
          <a:prstGeom prst="rect">
            <a:avLst/>
          </a:prstGeom>
        </p:spPr>
      </p:pic>
      <p:pic>
        <p:nvPicPr>
          <p:cNvPr id="11" name="Рисунок 10" descr="Rak-kozhi-1.jpg"/>
          <p:cNvPicPr>
            <a:picLocks noChangeAspect="1"/>
          </p:cNvPicPr>
          <p:nvPr/>
        </p:nvPicPr>
        <p:blipFill>
          <a:blip r:embed="rId7"/>
          <a:stretch>
            <a:fillRect/>
          </a:stretch>
        </p:blipFill>
        <p:spPr>
          <a:xfrm>
            <a:off x="6429388" y="4000504"/>
            <a:ext cx="1591282" cy="1571636"/>
          </a:xfrm>
          <a:prstGeom prst="rect">
            <a:avLst/>
          </a:prstGeom>
        </p:spPr>
      </p:pic>
      <p:pic>
        <p:nvPicPr>
          <p:cNvPr id="12" name="Рисунок 11" descr="kleschi1.jpg"/>
          <p:cNvPicPr>
            <a:picLocks noChangeAspect="1"/>
          </p:cNvPicPr>
          <p:nvPr/>
        </p:nvPicPr>
        <p:blipFill>
          <a:blip r:embed="rId8"/>
          <a:stretch>
            <a:fillRect/>
          </a:stretch>
        </p:blipFill>
        <p:spPr>
          <a:xfrm>
            <a:off x="4143372" y="4786322"/>
            <a:ext cx="1662949" cy="107632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en-US" b="1" dirty="0" smtClean="0"/>
              <a:t>Tick-borne encephalitis</a:t>
            </a:r>
            <a:endParaRPr lang="ru-RU" b="1" dirty="0"/>
          </a:p>
        </p:txBody>
      </p:sp>
      <p:sp>
        <p:nvSpPr>
          <p:cNvPr id="3" name="Содержимое 2"/>
          <p:cNvSpPr>
            <a:spLocks noGrp="1"/>
          </p:cNvSpPr>
          <p:nvPr>
            <p:ph idx="1"/>
          </p:nvPr>
        </p:nvSpPr>
        <p:spPr>
          <a:xfrm>
            <a:off x="500034" y="1785926"/>
            <a:ext cx="8229600" cy="4214842"/>
          </a:xfrm>
        </p:spPr>
        <p:txBody>
          <a:bodyPr>
            <a:normAutofit/>
          </a:bodyPr>
          <a:lstStyle/>
          <a:p>
            <a:pPr algn="just">
              <a:buNone/>
            </a:pPr>
            <a:r>
              <a:rPr lang="en-US" sz="2800" dirty="0" smtClean="0"/>
              <a:t>	</a:t>
            </a:r>
            <a:r>
              <a:rPr lang="en-US" sz="3600" b="1" dirty="0" smtClean="0"/>
              <a:t>TBE</a:t>
            </a:r>
            <a:r>
              <a:rPr lang="en-US" sz="3600" dirty="0" smtClean="0"/>
              <a:t> is a disease caused by tick-borne encephalitis virus (TBEV) that is transmitted mainly by </a:t>
            </a:r>
            <a:r>
              <a:rPr lang="en-US" sz="3600" dirty="0" err="1" smtClean="0"/>
              <a:t>Ixodes</a:t>
            </a:r>
            <a:r>
              <a:rPr lang="en-US" sz="3600" dirty="0" smtClean="0"/>
              <a:t> spp. ticks and may manifest as a fever, aseptic meningitis, </a:t>
            </a:r>
            <a:r>
              <a:rPr lang="en-US" sz="3600" dirty="0" err="1" smtClean="0"/>
              <a:t>meningoencephalitis</a:t>
            </a:r>
            <a:r>
              <a:rPr lang="en-US" sz="3600" dirty="0" smtClean="0"/>
              <a:t> and rare others CNS abnormalities.</a:t>
            </a:r>
            <a:endParaRPr lang="ru-RU" sz="2800" dirty="0"/>
          </a:p>
        </p:txBody>
      </p:sp>
      <p:pic>
        <p:nvPicPr>
          <p:cNvPr id="4" name="Picture 2"/>
          <p:cNvPicPr>
            <a:picLocks noChangeAspect="1" noChangeArrowheads="1"/>
          </p:cNvPicPr>
          <p:nvPr/>
        </p:nvPicPr>
        <p:blipFill>
          <a:blip r:embed="rId2"/>
          <a:srcRect/>
          <a:stretch>
            <a:fillRect/>
          </a:stretch>
        </p:blipFill>
        <p:spPr bwMode="auto">
          <a:xfrm>
            <a:off x="0" y="5338767"/>
            <a:ext cx="9144000" cy="15192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en-US" b="1" dirty="0" smtClean="0"/>
              <a:t>Tick-borne encephalitis</a:t>
            </a:r>
            <a:endParaRPr lang="ru-RU" dirty="0"/>
          </a:p>
        </p:txBody>
      </p:sp>
      <p:sp>
        <p:nvSpPr>
          <p:cNvPr id="3" name="Содержимое 2"/>
          <p:cNvSpPr>
            <a:spLocks noGrp="1"/>
          </p:cNvSpPr>
          <p:nvPr>
            <p:ph idx="1"/>
          </p:nvPr>
        </p:nvSpPr>
        <p:spPr>
          <a:xfrm>
            <a:off x="357158" y="1071547"/>
            <a:ext cx="6143668" cy="3286148"/>
          </a:xfrm>
        </p:spPr>
        <p:txBody>
          <a:bodyPr>
            <a:normAutofit lnSpcReduction="10000"/>
          </a:bodyPr>
          <a:lstStyle/>
          <a:p>
            <a:pPr algn="just"/>
            <a:r>
              <a:rPr lang="en-US" dirty="0" smtClean="0"/>
              <a:t>The </a:t>
            </a:r>
            <a:r>
              <a:rPr lang="en-US" dirty="0" err="1" smtClean="0"/>
              <a:t>virions</a:t>
            </a:r>
            <a:r>
              <a:rPr lang="en-US" dirty="0" smtClean="0"/>
              <a:t> of TBEV are spherical particles, 50–60 nm in diameter with a </a:t>
            </a:r>
            <a:r>
              <a:rPr lang="en-US" dirty="0" err="1" smtClean="0"/>
              <a:t>nucleocapsid</a:t>
            </a:r>
            <a:r>
              <a:rPr lang="en-US" dirty="0" smtClean="0"/>
              <a:t> composed of a (+)</a:t>
            </a:r>
            <a:r>
              <a:rPr lang="en-US" dirty="0" err="1" smtClean="0"/>
              <a:t>ssRNA</a:t>
            </a:r>
            <a:r>
              <a:rPr lang="en-US" dirty="0" smtClean="0"/>
              <a:t> genome enclosed in a C</a:t>
            </a:r>
            <a:r>
              <a:rPr lang="ru-RU" dirty="0" smtClean="0"/>
              <a:t> (</a:t>
            </a:r>
            <a:r>
              <a:rPr lang="en-US" dirty="0" smtClean="0"/>
              <a:t>core)</a:t>
            </a:r>
            <a:r>
              <a:rPr lang="ru-RU" dirty="0" smtClean="0"/>
              <a:t> </a:t>
            </a:r>
            <a:r>
              <a:rPr lang="en-US" dirty="0" smtClean="0"/>
              <a:t>protein and surrounded by M- and E-</a:t>
            </a:r>
            <a:r>
              <a:rPr lang="en-US" dirty="0" err="1" smtClean="0"/>
              <a:t>glycoproteins</a:t>
            </a:r>
            <a:r>
              <a:rPr lang="en-US" dirty="0" smtClean="0"/>
              <a:t> a host cell-derived lipid </a:t>
            </a:r>
            <a:r>
              <a:rPr lang="en-US" dirty="0" err="1" smtClean="0"/>
              <a:t>bilayer</a:t>
            </a:r>
            <a:r>
              <a:rPr lang="en-US" dirty="0" smtClean="0"/>
              <a:t>. </a:t>
            </a:r>
            <a:endParaRPr lang="ru-RU" dirty="0" smtClean="0"/>
          </a:p>
        </p:txBody>
      </p:sp>
      <p:pic>
        <p:nvPicPr>
          <p:cNvPr id="4" name="Picture 2"/>
          <p:cNvPicPr>
            <a:picLocks noChangeAspect="1" noChangeArrowheads="1"/>
          </p:cNvPicPr>
          <p:nvPr/>
        </p:nvPicPr>
        <p:blipFill>
          <a:blip r:embed="rId2"/>
          <a:srcRect/>
          <a:stretch>
            <a:fillRect/>
          </a:stretch>
        </p:blipFill>
        <p:spPr bwMode="auto">
          <a:xfrm>
            <a:off x="0" y="5338767"/>
            <a:ext cx="9144000" cy="1519233"/>
          </a:xfrm>
          <a:prstGeom prst="rect">
            <a:avLst/>
          </a:prstGeom>
          <a:noFill/>
          <a:ln w="9525">
            <a:noFill/>
            <a:miter lim="800000"/>
            <a:headEnd/>
            <a:tailEnd/>
          </a:ln>
          <a:effectLst/>
        </p:spPr>
      </p:pic>
      <p:pic>
        <p:nvPicPr>
          <p:cNvPr id="5" name="Рисунок 4" descr="virus-kleshchevogo-encefalita.gif"/>
          <p:cNvPicPr>
            <a:picLocks noChangeAspect="1"/>
          </p:cNvPicPr>
          <p:nvPr/>
        </p:nvPicPr>
        <p:blipFill>
          <a:blip r:embed="rId3"/>
          <a:stretch>
            <a:fillRect/>
          </a:stretch>
        </p:blipFill>
        <p:spPr>
          <a:xfrm>
            <a:off x="6512236" y="1214422"/>
            <a:ext cx="2631764" cy="2643206"/>
          </a:xfrm>
          <a:prstGeom prst="rect">
            <a:avLst/>
          </a:prstGeom>
        </p:spPr>
      </p:pic>
      <p:sp>
        <p:nvSpPr>
          <p:cNvPr id="6" name="Содержимое 2"/>
          <p:cNvSpPr txBox="1">
            <a:spLocks/>
          </p:cNvSpPr>
          <p:nvPr/>
        </p:nvSpPr>
        <p:spPr>
          <a:xfrm>
            <a:off x="428596" y="4286256"/>
            <a:ext cx="8229600" cy="1096939"/>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Durable at low temperatures. </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dried state can persists for many years.</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omashnee-morozhenoe3-300x181.jpg"/>
          <p:cNvPicPr>
            <a:picLocks noChangeAspect="1"/>
          </p:cNvPicPr>
          <p:nvPr/>
        </p:nvPicPr>
        <p:blipFill>
          <a:blip r:embed="rId2"/>
          <a:stretch>
            <a:fillRect/>
          </a:stretch>
        </p:blipFill>
        <p:spPr>
          <a:xfrm>
            <a:off x="500034" y="3214686"/>
            <a:ext cx="3143272" cy="2500330"/>
          </a:xfrm>
          <a:prstGeom prst="rect">
            <a:avLst/>
          </a:prstGeom>
        </p:spPr>
      </p:pic>
      <p:sp>
        <p:nvSpPr>
          <p:cNvPr id="2" name="Заголовок 1"/>
          <p:cNvSpPr>
            <a:spLocks noGrp="1"/>
          </p:cNvSpPr>
          <p:nvPr>
            <p:ph type="title"/>
          </p:nvPr>
        </p:nvSpPr>
        <p:spPr>
          <a:xfrm>
            <a:off x="500034" y="0"/>
            <a:ext cx="8229600" cy="1143000"/>
          </a:xfrm>
        </p:spPr>
        <p:txBody>
          <a:bodyPr/>
          <a:lstStyle/>
          <a:p>
            <a:r>
              <a:rPr lang="en-US" b="1" dirty="0" smtClean="0"/>
              <a:t>Tick-borne encephalitis</a:t>
            </a:r>
            <a:endParaRPr lang="ru-RU" dirty="0"/>
          </a:p>
        </p:txBody>
      </p:sp>
      <p:sp>
        <p:nvSpPr>
          <p:cNvPr id="3" name="Содержимое 2"/>
          <p:cNvSpPr>
            <a:spLocks noGrp="1"/>
          </p:cNvSpPr>
          <p:nvPr>
            <p:ph idx="1"/>
          </p:nvPr>
        </p:nvSpPr>
        <p:spPr>
          <a:xfrm>
            <a:off x="357158" y="1071547"/>
            <a:ext cx="8229600" cy="2357453"/>
          </a:xfrm>
        </p:spPr>
        <p:txBody>
          <a:bodyPr>
            <a:normAutofit/>
          </a:bodyPr>
          <a:lstStyle/>
          <a:p>
            <a:pPr algn="just"/>
            <a:r>
              <a:rPr lang="en-US" dirty="0" smtClean="0"/>
              <a:t>It is inactivated by boiling, after 2 min., in hot milk (+60 degrees) - in 20 min.</a:t>
            </a:r>
          </a:p>
          <a:p>
            <a:pPr algn="just"/>
            <a:r>
              <a:rPr lang="en-US" dirty="0" smtClean="0"/>
              <a:t>Inactivating effects are: formalin, phenol, ultraviolet radiation.</a:t>
            </a:r>
            <a:endParaRPr lang="ru-RU" dirty="0"/>
          </a:p>
        </p:txBody>
      </p:sp>
      <p:pic>
        <p:nvPicPr>
          <p:cNvPr id="4" name="Picture 2"/>
          <p:cNvPicPr>
            <a:picLocks noChangeAspect="1" noChangeArrowheads="1"/>
          </p:cNvPicPr>
          <p:nvPr/>
        </p:nvPicPr>
        <p:blipFill>
          <a:blip r:embed="rId3"/>
          <a:srcRect/>
          <a:stretch>
            <a:fillRect/>
          </a:stretch>
        </p:blipFill>
        <p:spPr bwMode="auto">
          <a:xfrm>
            <a:off x="0" y="5338767"/>
            <a:ext cx="9144000" cy="1519233"/>
          </a:xfrm>
          <a:prstGeom prst="rect">
            <a:avLst/>
          </a:prstGeom>
          <a:noFill/>
          <a:ln w="9525">
            <a:noFill/>
            <a:miter lim="800000"/>
            <a:headEnd/>
            <a:tailEnd/>
          </a:ln>
          <a:effectLst/>
        </p:spPr>
      </p:pic>
      <p:pic>
        <p:nvPicPr>
          <p:cNvPr id="6" name="Рисунок 5" descr="ultr487.jpg"/>
          <p:cNvPicPr>
            <a:picLocks noChangeAspect="1"/>
          </p:cNvPicPr>
          <p:nvPr/>
        </p:nvPicPr>
        <p:blipFill>
          <a:blip r:embed="rId4"/>
          <a:stretch>
            <a:fillRect/>
          </a:stretch>
        </p:blipFill>
        <p:spPr>
          <a:xfrm>
            <a:off x="5643570" y="2928934"/>
            <a:ext cx="3173736" cy="2000254"/>
          </a:xfrm>
          <a:prstGeom prst="rect">
            <a:avLst/>
          </a:prstGeom>
        </p:spPr>
      </p:pic>
      <p:pic>
        <p:nvPicPr>
          <p:cNvPr id="7" name="Рисунок 6" descr="fenol-karbolovaya-kislota.jpg"/>
          <p:cNvPicPr>
            <a:picLocks noChangeAspect="1"/>
          </p:cNvPicPr>
          <p:nvPr/>
        </p:nvPicPr>
        <p:blipFill>
          <a:blip r:embed="rId5"/>
          <a:stretch>
            <a:fillRect/>
          </a:stretch>
        </p:blipFill>
        <p:spPr>
          <a:xfrm>
            <a:off x="3786182" y="3429000"/>
            <a:ext cx="1762116" cy="164305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0" y="5338767"/>
            <a:ext cx="9144000" cy="1519233"/>
          </a:xfrm>
          <a:prstGeom prst="rect">
            <a:avLst/>
          </a:prstGeom>
          <a:noFill/>
          <a:ln w="9525">
            <a:noFill/>
            <a:miter lim="800000"/>
            <a:headEnd/>
            <a:tailEnd/>
          </a:ln>
          <a:effectLst/>
        </p:spPr>
      </p:pic>
      <p:sp>
        <p:nvSpPr>
          <p:cNvPr id="2" name="Заголовок 1"/>
          <p:cNvSpPr>
            <a:spLocks noGrp="1"/>
          </p:cNvSpPr>
          <p:nvPr>
            <p:ph type="title"/>
          </p:nvPr>
        </p:nvSpPr>
        <p:spPr>
          <a:xfrm>
            <a:off x="500034" y="0"/>
            <a:ext cx="8229600" cy="1143000"/>
          </a:xfrm>
        </p:spPr>
        <p:txBody>
          <a:bodyPr>
            <a:normAutofit/>
          </a:bodyPr>
          <a:lstStyle/>
          <a:p>
            <a:r>
              <a:rPr lang="en-US" b="1" dirty="0" smtClean="0"/>
              <a:t>Tick-borne encephalitis</a:t>
            </a:r>
            <a:endParaRPr lang="ru-RU" b="1" dirty="0"/>
          </a:p>
        </p:txBody>
      </p:sp>
      <p:sp>
        <p:nvSpPr>
          <p:cNvPr id="3" name="Содержимое 2"/>
          <p:cNvSpPr>
            <a:spLocks noGrp="1"/>
          </p:cNvSpPr>
          <p:nvPr>
            <p:ph idx="1"/>
          </p:nvPr>
        </p:nvSpPr>
        <p:spPr>
          <a:xfrm>
            <a:off x="642910" y="1142984"/>
            <a:ext cx="8229600" cy="4357718"/>
          </a:xfrm>
        </p:spPr>
        <p:txBody>
          <a:bodyPr>
            <a:normAutofit lnSpcReduction="10000"/>
          </a:bodyPr>
          <a:lstStyle/>
          <a:p>
            <a:pPr>
              <a:buNone/>
            </a:pPr>
            <a:endParaRPr lang="en-US" sz="4000" i="1" dirty="0" smtClean="0"/>
          </a:p>
          <a:p>
            <a:pPr marL="514350" indent="-514350" algn="ctr">
              <a:buNone/>
            </a:pPr>
            <a:r>
              <a:rPr lang="en-US" sz="4000" i="1" dirty="0" smtClean="0"/>
              <a:t>the Central European TBEV</a:t>
            </a:r>
          </a:p>
          <a:p>
            <a:pPr marL="514350" indent="-514350" algn="ctr">
              <a:buAutoNum type="arabicParenR"/>
            </a:pPr>
            <a:endParaRPr lang="en-US" sz="4000" i="1" dirty="0" smtClean="0"/>
          </a:p>
          <a:p>
            <a:pPr marL="514350" indent="-514350" algn="ctr">
              <a:buNone/>
            </a:pPr>
            <a:r>
              <a:rPr lang="en-US" sz="4000" i="1" dirty="0" smtClean="0"/>
              <a:t>Siberian TBEV</a:t>
            </a:r>
          </a:p>
          <a:p>
            <a:pPr marL="514350" indent="-514350" algn="ctr">
              <a:buAutoNum type="arabicParenR"/>
            </a:pPr>
            <a:endParaRPr lang="en-US" sz="4000" i="1" dirty="0" smtClean="0"/>
          </a:p>
          <a:p>
            <a:pPr marL="514350" indent="-514350" algn="ctr">
              <a:buNone/>
            </a:pPr>
            <a:r>
              <a:rPr lang="en-US" sz="4000" i="1" dirty="0" smtClean="0"/>
              <a:t>Russian spring-summer TBEV</a:t>
            </a:r>
          </a:p>
          <a:p>
            <a:pPr marL="514350" indent="-514350" algn="just">
              <a:buNone/>
            </a:pPr>
            <a:endParaRPr lang="en-US" sz="4000" i="1" dirty="0" smtClean="0"/>
          </a:p>
          <a:p>
            <a:pPr marL="514350" indent="-514350" algn="just">
              <a:buNone/>
            </a:pPr>
            <a:endParaRPr lang="ru-RU"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TotalTime>
  <Words>1079</Words>
  <Application>Microsoft Office PowerPoint</Application>
  <PresentationFormat>Экран (4:3)</PresentationFormat>
  <Paragraphs>137</Paragraphs>
  <Slides>24</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Tick-borne encephalitis (TBE)</vt:lpstr>
      <vt:lpstr>Introduction to tick-borne diseases</vt:lpstr>
      <vt:lpstr>Презентация PowerPoint</vt:lpstr>
      <vt:lpstr>Introduction to tick-borne diseases</vt:lpstr>
      <vt:lpstr>Non-specific prevention of TBI </vt:lpstr>
      <vt:lpstr>Tick-borne encephalitis</vt:lpstr>
      <vt:lpstr>Tick-borne encephalitis</vt:lpstr>
      <vt:lpstr>Tick-borne encephalitis</vt:lpstr>
      <vt:lpstr>Tick-borne encephalitis</vt:lpstr>
      <vt:lpstr>Tick-borne encephalitis</vt:lpstr>
      <vt:lpstr>Презентация PowerPoint</vt:lpstr>
      <vt:lpstr>Tick-borne encephalitis</vt:lpstr>
      <vt:lpstr>Презентация PowerPoint</vt:lpstr>
      <vt:lpstr>Презентация PowerPoint</vt:lpstr>
      <vt:lpstr>Презентация PowerPoint</vt:lpstr>
      <vt:lpstr>Презентация PowerPoint</vt:lpstr>
      <vt:lpstr>Tick-borne encephalitis</vt:lpstr>
      <vt:lpstr>Презентация PowerPoint</vt:lpstr>
      <vt:lpstr>Презентация PowerPoint</vt:lpstr>
      <vt:lpstr>Презентация PowerPoint</vt:lpstr>
      <vt:lpstr>Презентация PowerPoint</vt:lpstr>
      <vt:lpstr>Anti-tick’s Ig</vt:lpstr>
      <vt:lpstr>Specific prevention of TBI </vt:lpstr>
      <vt:lpstr>Specific prevention of TBI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Tick-borne encephalitis (TBE)</dc:title>
  <dc:creator>Dmitrij Sankov</dc:creator>
  <cp:lastModifiedBy>User</cp:lastModifiedBy>
  <cp:revision>63</cp:revision>
  <dcterms:created xsi:type="dcterms:W3CDTF">2018-04-17T05:15:48Z</dcterms:created>
  <dcterms:modified xsi:type="dcterms:W3CDTF">2020-03-19T05:35:42Z</dcterms:modified>
</cp:coreProperties>
</file>